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2.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5.xml" ContentType="application/vnd.openxmlformats-officedocument.presentationml.notesSlide+xml"/>
  <Override PartName="/ppt/notesSlides/notesSlide8.xml" ContentType="application/vnd.openxmlformats-officedocument.presentationml.notesSlid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notesSlides/notesSlide4.xml" ContentType="application/vnd.openxmlformats-officedocument.presentationml.notesSlide+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
  </p:notesMasterIdLst>
  <p:sldIdLst>
    <p:sldId id="261" r:id="rId2"/>
    <p:sldId id="264" r:id="rId3"/>
    <p:sldId id="265" r:id="rId4"/>
    <p:sldId id="288" r:id="rId5"/>
    <p:sldId id="289" r:id="rId6"/>
    <p:sldId id="290" r:id="rId7"/>
    <p:sldId id="291" r:id="rId8"/>
    <p:sldId id="292" r:id="rId9"/>
    <p:sldId id="293" r:id="rId10"/>
    <p:sldId id="294" r:id="rId11"/>
    <p:sldId id="295" r:id="rId12"/>
    <p:sldId id="296" r:id="rId1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93" autoAdjust="0"/>
    <p:restoredTop sz="78335" autoAdjust="0"/>
  </p:normalViewPr>
  <p:slideViewPr>
    <p:cSldViewPr snapToGrid="0">
      <p:cViewPr varScale="1">
        <p:scale>
          <a:sx n="68" d="100"/>
          <a:sy n="68" d="100"/>
        </p:scale>
        <p:origin x="-619" y="-72"/>
      </p:cViewPr>
      <p:guideLst>
        <p:guide orient="horz" pos="3923"/>
        <p:guide orient="horz" pos="909"/>
        <p:guide orient="horz" pos="794"/>
        <p:guide orient="horz" pos="178"/>
        <p:guide pos="5483"/>
        <p:guide pos="293"/>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customXml" Target="../customXml/item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dirty="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defRPr>
            </a:lvl1pPr>
          </a:lstStyle>
          <a:p>
            <a:pPr>
              <a:defRPr/>
            </a:pPr>
            <a:fld id="{7DFD7394-0918-41E5-976A-DD89E65BE30E}" type="datetimeFigureOut">
              <a:rPr lang="en-US"/>
              <a:pPr>
                <a:defRPr/>
              </a:pPr>
              <a:t>10/31/2012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dirty="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defRPr>
            </a:lvl1pPr>
          </a:lstStyle>
          <a:p>
            <a:pPr>
              <a:defRPr/>
            </a:pPr>
            <a:fld id="{91D5EE62-5634-4CDF-BF3F-B21388465BF7}" type="slidenum">
              <a:rPr lang="en-US"/>
              <a:pPr>
                <a:defRPr/>
              </a:pPr>
              <a:t>‹#›</a:t>
            </a:fld>
            <a:endParaRPr lang="en-US" dirty="0"/>
          </a:p>
        </p:txBody>
      </p:sp>
    </p:spTree>
    <p:extLst>
      <p:ext uri="{BB962C8B-B14F-4D97-AF65-F5344CB8AC3E}">
        <p14:creationId xmlns:p14="http://schemas.microsoft.com/office/powerpoint/2010/main" val="7296278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DFIT consisted of ~5,905 gallons of 9.8 </a:t>
            </a:r>
            <a:r>
              <a:rPr lang="en-US" dirty="0" err="1" smtClean="0"/>
              <a:t>lbs</a:t>
            </a:r>
            <a:r>
              <a:rPr lang="en-US" dirty="0" smtClean="0"/>
              <a:t>/gal water injected at an average rate of 12.34 </a:t>
            </a:r>
            <a:r>
              <a:rPr lang="en-US" dirty="0" err="1" smtClean="0"/>
              <a:t>bpm</a:t>
            </a:r>
            <a:r>
              <a:rPr lang="en-US" dirty="0" smtClean="0"/>
              <a:t>. The BH_ISIP obtained was 8,517 psi which resulted in a fracture gradient of 0.80 psi/ft.</a:t>
            </a:r>
          </a:p>
          <a:p>
            <a:endParaRPr lang="en-US" dirty="0" smtClean="0"/>
          </a:p>
          <a:p>
            <a:r>
              <a:rPr lang="en-US" dirty="0" smtClean="0"/>
              <a:t>TVD used in the analysis ~ 10,610 </a:t>
            </a:r>
            <a:r>
              <a:rPr lang="en-US" dirty="0" err="1" smtClean="0"/>
              <a:t>ft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4</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According to SPE 107877, a log-log plot as shown above should be sufficient to identify closure and the various flow regimes before and after-closure. The log-log plot shows a positive ¼</a:t>
            </a:r>
            <a:r>
              <a:rPr lang="en-US" baseline="0" dirty="0" smtClean="0"/>
              <a:t> </a:t>
            </a:r>
            <a:r>
              <a:rPr lang="en-US" dirty="0" smtClean="0"/>
              <a:t>slope in the </a:t>
            </a:r>
            <a:r>
              <a:rPr lang="en-US" dirty="0" err="1" smtClean="0"/>
              <a:t>semilog</a:t>
            </a:r>
            <a:r>
              <a:rPr lang="en-US" dirty="0" smtClean="0"/>
              <a:t> derivative (light blue curve) and pressure difference curves (green and red curves) in conjunction with a negative ¾</a:t>
            </a:r>
            <a:r>
              <a:rPr lang="en-US" baseline="0" dirty="0" smtClean="0"/>
              <a:t> </a:t>
            </a:r>
            <a:r>
              <a:rPr lang="en-US" dirty="0" smtClean="0"/>
              <a:t>slope in the 1</a:t>
            </a:r>
            <a:r>
              <a:rPr lang="en-US" baseline="30000" dirty="0" smtClean="0"/>
              <a:t>st</a:t>
            </a:r>
            <a:r>
              <a:rPr lang="en-US" dirty="0" smtClean="0"/>
              <a:t> derivative (dark blue) curve indicating bi-linear flow before-closure. Then closure occurs as indicated by the change in slope from positive to negative in the </a:t>
            </a:r>
            <a:r>
              <a:rPr lang="en-US" dirty="0" err="1" smtClean="0"/>
              <a:t>semilog</a:t>
            </a:r>
            <a:r>
              <a:rPr lang="en-US" dirty="0" smtClean="0"/>
              <a:t> derivative curve. Hydraulic fracture closure was estimated to be 6,857 psi which resulted in a closure gradient of 0.65 psi/ft. </a:t>
            </a:r>
          </a:p>
          <a:p>
            <a:endParaRPr lang="en-US" dirty="0" smtClean="0"/>
          </a:p>
          <a:p>
            <a:r>
              <a:rPr lang="en-US" dirty="0" smtClean="0"/>
              <a:t>Closure occurred approximately ~860 minutes (~14.33 hours) after shut-in. Slightly high process zone stress was observed. It was estimated to be ~1660 psi (0.16 psi/</a:t>
            </a:r>
            <a:r>
              <a:rPr lang="en-US" dirty="0" err="1" smtClean="0"/>
              <a:t>ft</a:t>
            </a:r>
            <a:r>
              <a:rPr lang="en-US" dirty="0" smtClean="0"/>
              <a:t>) (BH_ISIP – Closure = 8517-6857 = 1660 psi). Please note that this value is the lower limit as it can vary during fracture propagation. Please refer to SPE 107971 regarding high process zone stress.</a:t>
            </a:r>
          </a:p>
          <a:p>
            <a:endParaRPr lang="en-US" dirty="0" smtClean="0"/>
          </a:p>
          <a:p>
            <a:r>
              <a:rPr lang="en-US" dirty="0" smtClean="0"/>
              <a:t>It appears that after-closure</a:t>
            </a:r>
            <a:r>
              <a:rPr lang="en-US" baseline="0" dirty="0" smtClean="0"/>
              <a:t> </a:t>
            </a:r>
            <a:r>
              <a:rPr lang="en-US" baseline="0" dirty="0" err="1" smtClean="0"/>
              <a:t>pseudo</a:t>
            </a:r>
            <a:r>
              <a:rPr lang="en-US" dirty="0" err="1" smtClean="0"/>
              <a:t>linear</a:t>
            </a:r>
            <a:r>
              <a:rPr lang="en-US" dirty="0" smtClean="0"/>
              <a:t> flow was observed during shut-in. It is indicated by the negative ½ slope in the </a:t>
            </a:r>
            <a:r>
              <a:rPr lang="en-US" dirty="0" err="1" smtClean="0"/>
              <a:t>semilog</a:t>
            </a:r>
            <a:r>
              <a:rPr lang="en-US" dirty="0" smtClean="0"/>
              <a:t> derivative curve in conjunction with a negative 1.5 slope in the 1</a:t>
            </a:r>
            <a:r>
              <a:rPr lang="en-US" baseline="30000" dirty="0" smtClean="0"/>
              <a:t>st</a:t>
            </a:r>
            <a:r>
              <a:rPr lang="en-US" dirty="0" smtClean="0"/>
              <a:t> derivative curve.</a:t>
            </a:r>
            <a:r>
              <a:rPr lang="en-US" baseline="0" dirty="0" smtClean="0"/>
              <a:t> Hence, reservoir pressure can be determined from after-closure </a:t>
            </a:r>
            <a:r>
              <a:rPr lang="en-US" baseline="0" dirty="0" err="1" smtClean="0"/>
              <a:t>pseudolinear</a:t>
            </a:r>
            <a:r>
              <a:rPr lang="en-US" baseline="0" dirty="0" smtClean="0"/>
              <a:t> flow analysis.</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5</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G-function derivative analysis plot shows pressure dependent type </a:t>
            </a:r>
            <a:r>
              <a:rPr lang="en-US" dirty="0" err="1" smtClean="0"/>
              <a:t>leakoff</a:t>
            </a:r>
            <a:r>
              <a:rPr lang="en-US" dirty="0" smtClean="0"/>
              <a:t> during shut-in. Fissure opening pressure (FOP)</a:t>
            </a:r>
            <a:r>
              <a:rPr lang="en-US" baseline="0" dirty="0" smtClean="0"/>
              <a:t> </a:t>
            </a:r>
            <a:r>
              <a:rPr lang="en-US" dirty="0" smtClean="0"/>
              <a:t>was determined</a:t>
            </a:r>
            <a:r>
              <a:rPr lang="en-US" baseline="0" dirty="0" smtClean="0"/>
              <a:t> to be ~7147 psi.</a:t>
            </a:r>
            <a:endParaRPr lang="en-US" dirty="0" smtClean="0"/>
          </a:p>
          <a:p>
            <a:endParaRPr lang="en-US" dirty="0" smtClean="0"/>
          </a:p>
          <a:p>
            <a:r>
              <a:rPr lang="en-US" dirty="0" smtClean="0"/>
              <a:t>Hydraulic fracture closure was observed during shut-in and it is indicated when the superposition derivative (dark red curve) deviates downward and away from the linear trend line through the origin. It agrees with the closure observed from the log-log plot (6857 psi or 0.65 psi/</a:t>
            </a:r>
            <a:r>
              <a:rPr lang="en-US" dirty="0" err="1" smtClean="0"/>
              <a:t>ft</a:t>
            </a:r>
            <a:r>
              <a:rPr lang="en-US" dirty="0" smtClean="0"/>
              <a:t>). Closure occurred at a G-time of 20.27. The difference between FOP and closure is ~ 290 psi indicating that the stress anisotropy</a:t>
            </a:r>
            <a:r>
              <a:rPr lang="en-US" baseline="0" dirty="0" smtClean="0"/>
              <a:t> is probably very minimal.</a:t>
            </a:r>
            <a:endParaRPr lang="en-US" dirty="0" smtClean="0"/>
          </a:p>
          <a:p>
            <a:endParaRPr lang="en-US" dirty="0" smtClean="0"/>
          </a:p>
          <a:p>
            <a:r>
              <a:rPr lang="en-US" dirty="0" smtClean="0"/>
              <a:t>Slightly High Process Zone stress was observed during shut-in (~1660 psi or 0.16 psi/</a:t>
            </a:r>
            <a:r>
              <a:rPr lang="en-US" dirty="0" err="1" smtClean="0"/>
              <a:t>ft</a:t>
            </a:r>
            <a:r>
              <a:rPr lang="en-US" dirty="0" smtClean="0"/>
              <a:t>).</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6</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Since PDL is the </a:t>
            </a:r>
            <a:r>
              <a:rPr lang="en-US" dirty="0" err="1" smtClean="0"/>
              <a:t>leakoff</a:t>
            </a:r>
            <a:r>
              <a:rPr lang="en-US" dirty="0" smtClean="0"/>
              <a:t> type observed during shut-in,</a:t>
            </a:r>
            <a:r>
              <a:rPr lang="en-US" baseline="0" dirty="0" smtClean="0"/>
              <a:t> the magnitude of the PDL can be determined from the </a:t>
            </a:r>
            <a:r>
              <a:rPr lang="en-US" baseline="0" dirty="0" err="1" smtClean="0"/>
              <a:t>Leakoff</a:t>
            </a:r>
            <a:r>
              <a:rPr lang="en-US" baseline="0" dirty="0" smtClean="0"/>
              <a:t> coefficient plot. It was estimated to be 0.0015 1/psi. This is lower than the critical value of 0.002 1/psi. </a:t>
            </a:r>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7</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the Log-Log plot (SPE 107877) shown earlier was derived, this is the plot that was used to identify the various after-closure flow regimes. However, the pressure difference curve (light blue curve) shown in this plot is very much dependent upon the reservoir pressure (BUT, the derivative (red</a:t>
            </a:r>
            <a:r>
              <a:rPr lang="en-US" baseline="0" dirty="0" smtClean="0"/>
              <a:t>/dark blue</a:t>
            </a:r>
            <a:r>
              <a:rPr lang="en-US" dirty="0" smtClean="0"/>
              <a:t>) curve is not). By changing the reservoir pressure the pressure difference curve can be altered conveniently as well. Hence the log-log plot shown earlier (which is independent of the reservoir pressure) is predominantly used to identify the various flow regimes before and after-closure along with selecting closure. </a:t>
            </a:r>
          </a:p>
          <a:p>
            <a:endParaRPr lang="en-US" dirty="0" smtClean="0"/>
          </a:p>
          <a:p>
            <a:r>
              <a:rPr lang="en-US" dirty="0" smtClean="0"/>
              <a:t>This plot confirms that after-closure </a:t>
            </a:r>
            <a:r>
              <a:rPr lang="en-US" dirty="0" err="1" smtClean="0"/>
              <a:t>pseudolinear</a:t>
            </a:r>
            <a:r>
              <a:rPr lang="en-US" dirty="0" smtClean="0"/>
              <a:t> flow was observed during shut-in. It is indicated when the pressure difference and the derivative curves fall on a ½ slope line and is offset by a factor of 2. The two dotted lines are empirically derived start and end times for </a:t>
            </a:r>
            <a:r>
              <a:rPr lang="en-US" dirty="0" err="1" smtClean="0"/>
              <a:t>pseudolinear</a:t>
            </a:r>
            <a:r>
              <a:rPr lang="en-US" dirty="0" smtClean="0"/>
              <a:t> flow and they confirm it as well. This plot also shows that after-closure </a:t>
            </a:r>
            <a:r>
              <a:rPr lang="en-US" dirty="0" err="1" smtClean="0"/>
              <a:t>pseudoradial</a:t>
            </a:r>
            <a:r>
              <a:rPr lang="en-US" dirty="0" smtClean="0"/>
              <a:t> flow was NOT observed during shut-in. </a:t>
            </a:r>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8</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a:t>
            </a:r>
            <a:r>
              <a:rPr lang="en-US" dirty="0" err="1" smtClean="0"/>
              <a:t>pseudolinear</a:t>
            </a:r>
            <a:r>
              <a:rPr lang="en-US" dirty="0" smtClean="0"/>
              <a:t> flow was observed during shut-in, the after-closure Cartesian </a:t>
            </a:r>
            <a:r>
              <a:rPr lang="en-US" dirty="0" err="1" smtClean="0"/>
              <a:t>pseudolinear</a:t>
            </a:r>
            <a:r>
              <a:rPr lang="en-US" dirty="0" smtClean="0"/>
              <a:t> flow plot can be used to determine reservoir pressure. The intercept of the extrapolated straight line through the </a:t>
            </a:r>
            <a:r>
              <a:rPr lang="en-US" dirty="0" err="1" smtClean="0"/>
              <a:t>pseudolinear</a:t>
            </a:r>
            <a:r>
              <a:rPr lang="en-US" dirty="0" smtClean="0"/>
              <a:t> flow period provides an estimation for pore pressure.</a:t>
            </a:r>
          </a:p>
          <a:p>
            <a:endParaRPr lang="en-US" dirty="0" smtClean="0"/>
          </a:p>
          <a:p>
            <a:r>
              <a:rPr lang="en-US" dirty="0" smtClean="0"/>
              <a:t>Thus, Reservoir Pressure ~ 5,316 psi (Pore Pressure Gradient ~ 0.50 psi/</a:t>
            </a:r>
            <a:r>
              <a:rPr lang="en-US" dirty="0" err="1" smtClean="0"/>
              <a:t>ft</a:t>
            </a:r>
            <a:r>
              <a:rPr lang="en-US" dirty="0" smtClean="0"/>
              <a:t>)</a:t>
            </a:r>
          </a:p>
          <a:p>
            <a:endParaRPr lang="en-US" dirty="0" smtClean="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9</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Eventhough</a:t>
            </a:r>
            <a:r>
              <a:rPr lang="en-US" dirty="0" smtClean="0"/>
              <a:t> after-closure </a:t>
            </a:r>
            <a:r>
              <a:rPr lang="en-US" dirty="0" err="1" smtClean="0"/>
              <a:t>pseudoradial</a:t>
            </a:r>
            <a:r>
              <a:rPr lang="en-US" dirty="0" smtClean="0"/>
              <a:t> flow was NOT observed during shut-in, a qualitative assessment of the reservoir properties could be made by extrapolating the Cartesian plot of </a:t>
            </a:r>
            <a:r>
              <a:rPr lang="en-US" dirty="0" err="1" smtClean="0"/>
              <a:t>bottomhole</a:t>
            </a:r>
            <a:r>
              <a:rPr lang="en-US" dirty="0" smtClean="0"/>
              <a:t> pressure vs. Radial flow time function to the estimated reservoir pressure (SPE 60316). According to Simon et al., by assuming the “ideal” pressure decline response of an impulse injection is valid, the extrapolated slope of the Cartesian plot should be shallower than the slope obtained during actual formation </a:t>
            </a:r>
            <a:r>
              <a:rPr lang="en-US" dirty="0" err="1" smtClean="0"/>
              <a:t>pseudoradial</a:t>
            </a:r>
            <a:r>
              <a:rPr lang="en-US" dirty="0" smtClean="0"/>
              <a:t> flow. This would mean the transmissibility (and thus </a:t>
            </a:r>
            <a:r>
              <a:rPr lang="en-US" dirty="0" err="1" smtClean="0"/>
              <a:t>kh</a:t>
            </a:r>
            <a:r>
              <a:rPr lang="en-US" dirty="0" smtClean="0"/>
              <a:t>) obtained from the linear extrapolation is an “UPPER LIMIT” to the actual reservoir transmissibility (and thus </a:t>
            </a:r>
            <a:r>
              <a:rPr lang="en-US" dirty="0" err="1" smtClean="0"/>
              <a:t>kh</a:t>
            </a:r>
            <a:r>
              <a:rPr lang="en-US" dirty="0" smtClean="0"/>
              <a:t>). Hence,</a:t>
            </a:r>
          </a:p>
          <a:p>
            <a:endParaRPr lang="en-US" dirty="0" smtClean="0"/>
          </a:p>
          <a:p>
            <a:r>
              <a:rPr lang="en-US" dirty="0" smtClean="0"/>
              <a:t>Reservoir Pressure ~ 5,316 psi</a:t>
            </a:r>
          </a:p>
          <a:p>
            <a:r>
              <a:rPr lang="en-US" dirty="0" smtClean="0"/>
              <a:t>Transmissibility, </a:t>
            </a:r>
            <a:r>
              <a:rPr lang="en-US" dirty="0" err="1" smtClean="0"/>
              <a:t>Kh</a:t>
            </a:r>
            <a:r>
              <a:rPr lang="en-US" dirty="0" smtClean="0"/>
              <a:t>/</a:t>
            </a:r>
            <a:r>
              <a:rPr lang="en-US" dirty="0" smtClean="0">
                <a:latin typeface="Symbol" pitchFamily="18" charset="2"/>
              </a:rPr>
              <a:t>mu</a:t>
            </a:r>
            <a:r>
              <a:rPr lang="en-US" dirty="0" smtClean="0"/>
              <a:t> &lt; 1.57 md-</a:t>
            </a:r>
            <a:r>
              <a:rPr lang="en-US" dirty="0" err="1" smtClean="0"/>
              <a:t>ft</a:t>
            </a:r>
            <a:r>
              <a:rPr lang="en-US" dirty="0" smtClean="0"/>
              <a:t>/</a:t>
            </a:r>
            <a:r>
              <a:rPr lang="en-US" dirty="0" err="1" smtClean="0"/>
              <a:t>cp</a:t>
            </a:r>
            <a:endParaRPr lang="en-US" dirty="0" smtClean="0"/>
          </a:p>
          <a:p>
            <a:r>
              <a:rPr lang="en-US" dirty="0" smtClean="0"/>
              <a:t>Then, </a:t>
            </a:r>
            <a:r>
              <a:rPr lang="en-US" b="1" dirty="0" err="1" smtClean="0"/>
              <a:t>kh</a:t>
            </a:r>
            <a:r>
              <a:rPr lang="en-US" b="1" dirty="0" smtClean="0"/>
              <a:t> &lt; 1.06 md-</a:t>
            </a:r>
            <a:r>
              <a:rPr lang="en-US" b="1" dirty="0" err="1" smtClean="0"/>
              <a:t>ft</a:t>
            </a:r>
            <a:r>
              <a:rPr lang="en-US" b="1" dirty="0" smtClean="0"/>
              <a:t> (Using an estimated oil viscosity of 0.678 </a:t>
            </a:r>
            <a:r>
              <a:rPr lang="en-US" b="1" dirty="0" err="1" smtClean="0"/>
              <a:t>cp</a:t>
            </a:r>
            <a:r>
              <a:rPr lang="en-US" b="1" dirty="0" smtClean="0"/>
              <a:t> @ 200 </a:t>
            </a:r>
            <a:r>
              <a:rPr lang="en-US" b="1" dirty="0" err="1" smtClean="0"/>
              <a:t>deg</a:t>
            </a:r>
            <a:r>
              <a:rPr lang="en-US" b="1" dirty="0" smtClean="0"/>
              <a:t> F and 5,316 psi)</a:t>
            </a:r>
          </a:p>
          <a:p>
            <a:r>
              <a:rPr lang="en-US" b="1" dirty="0" smtClean="0">
                <a:solidFill>
                  <a:srgbClr val="FF0000"/>
                </a:solidFill>
              </a:rPr>
              <a:t>Please note that since formation </a:t>
            </a:r>
            <a:r>
              <a:rPr lang="en-US" b="1" dirty="0" err="1" smtClean="0">
                <a:solidFill>
                  <a:srgbClr val="FF0000"/>
                </a:solidFill>
              </a:rPr>
              <a:t>pseudoradial</a:t>
            </a:r>
            <a:r>
              <a:rPr lang="en-US" b="1" dirty="0" smtClean="0">
                <a:solidFill>
                  <a:srgbClr val="FF0000"/>
                </a:solidFill>
              </a:rPr>
              <a:t> flow was NOT observed during shut-in, this value is an “UPPER LIMIT”. (From before closure analysis it was estimated to be 0.44 </a:t>
            </a:r>
            <a:r>
              <a:rPr lang="en-US" b="1" dirty="0" err="1" smtClean="0">
                <a:solidFill>
                  <a:srgbClr val="FF0000"/>
                </a:solidFill>
              </a:rPr>
              <a:t>mD-ft</a:t>
            </a:r>
            <a:r>
              <a:rPr lang="en-US" b="1" dirty="0" smtClean="0">
                <a:solidFill>
                  <a:srgbClr val="FF0000"/>
                </a:solidFill>
              </a:rPr>
              <a:t>)</a:t>
            </a:r>
          </a:p>
          <a:p>
            <a:endParaRPr lang="en-US" b="1" dirty="0" smtClean="0"/>
          </a:p>
          <a:p>
            <a:r>
              <a:rPr lang="en-US" sz="1200" kern="1200" dirty="0" smtClean="0">
                <a:solidFill>
                  <a:schemeClr val="tx1"/>
                </a:solidFill>
                <a:effectLst/>
                <a:latin typeface="+mn-lt"/>
                <a:ea typeface="+mn-ea"/>
                <a:cs typeface="+mn-cs"/>
              </a:rPr>
              <a:t>The following parameters were assumed for our analysis and they need to be verified</a:t>
            </a:r>
            <a:r>
              <a:rPr lang="en-US" sz="1200" kern="1200" baseline="0" dirty="0" smtClean="0">
                <a:solidFill>
                  <a:schemeClr val="tx1"/>
                </a:solidFill>
                <a:effectLst/>
                <a:latin typeface="+mn-lt"/>
                <a:ea typeface="+mn-ea"/>
                <a:cs typeface="+mn-cs"/>
              </a:rPr>
              <a:t> as it can change the resultant </a:t>
            </a:r>
            <a:r>
              <a:rPr lang="en-US" sz="1200" kern="1200" baseline="0" dirty="0" err="1" smtClean="0">
                <a:solidFill>
                  <a:schemeClr val="tx1"/>
                </a:solidFill>
                <a:effectLst/>
                <a:latin typeface="+mn-lt"/>
                <a:ea typeface="+mn-ea"/>
                <a:cs typeface="+mn-cs"/>
              </a:rPr>
              <a:t>kh</a:t>
            </a:r>
            <a:r>
              <a:rPr lang="en-US"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Sw</a:t>
            </a:r>
            <a:r>
              <a:rPr lang="en-US" sz="1200" kern="1200" dirty="0" smtClean="0">
                <a:solidFill>
                  <a:schemeClr val="tx1"/>
                </a:solidFill>
                <a:effectLst/>
                <a:latin typeface="+mn-lt"/>
                <a:ea typeface="+mn-ea"/>
                <a:cs typeface="+mn-cs"/>
              </a:rPr>
              <a:t>=30%</a:t>
            </a:r>
          </a:p>
          <a:p>
            <a:r>
              <a:rPr lang="en-US" sz="1200" kern="1200" dirty="0" smtClean="0">
                <a:solidFill>
                  <a:schemeClr val="tx1"/>
                </a:solidFill>
                <a:effectLst/>
                <a:latin typeface="+mn-lt"/>
                <a:ea typeface="+mn-ea"/>
                <a:cs typeface="+mn-cs"/>
              </a:rPr>
              <a:t>GOR = 500 </a:t>
            </a:r>
            <a:r>
              <a:rPr lang="en-US" sz="1200" kern="1200" dirty="0" err="1" smtClean="0">
                <a:solidFill>
                  <a:schemeClr val="tx1"/>
                </a:solidFill>
                <a:effectLst/>
                <a:latin typeface="+mn-lt"/>
                <a:ea typeface="+mn-ea"/>
                <a:cs typeface="+mn-cs"/>
              </a:rPr>
              <a:t>scf</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bbl</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API = 38</a:t>
            </a:r>
          </a:p>
          <a:p>
            <a:r>
              <a:rPr lang="en-US" sz="1200" kern="1200" dirty="0" smtClean="0">
                <a:solidFill>
                  <a:schemeClr val="tx1"/>
                </a:solidFill>
                <a:effectLst/>
                <a:latin typeface="+mn-lt"/>
                <a:ea typeface="+mn-ea"/>
                <a:cs typeface="+mn-cs"/>
              </a:rPr>
              <a:t>Bubble point pressure = 3000 psi</a:t>
            </a:r>
          </a:p>
          <a:p>
            <a:r>
              <a:rPr lang="en-US" sz="1200" kern="1200" dirty="0" smtClean="0">
                <a:solidFill>
                  <a:schemeClr val="tx1"/>
                </a:solidFill>
                <a:effectLst/>
                <a:latin typeface="+mn-lt"/>
                <a:ea typeface="+mn-ea"/>
                <a:cs typeface="+mn-cs"/>
              </a:rPr>
              <a:t>Porosity cutoff = 8%</a:t>
            </a:r>
          </a:p>
          <a:p>
            <a:endParaRPr lang="en-US" b="1" dirty="0" smtClean="0"/>
          </a:p>
          <a:p>
            <a:endParaRPr lang="en-US" dirty="0" smtClean="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10</a:t>
            </a:fld>
            <a:endParaRPr lang="en-US" dirty="0"/>
          </a:p>
        </p:txBody>
      </p:sp>
    </p:spTree>
    <p:extLst>
      <p:ext uri="{BB962C8B-B14F-4D97-AF65-F5344CB8AC3E}">
        <p14:creationId xmlns:p14="http://schemas.microsoft.com/office/powerpoint/2010/main" val="2766800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note that the</a:t>
            </a:r>
            <a:r>
              <a:rPr lang="en-US" baseline="0" dirty="0" smtClean="0"/>
              <a:t> </a:t>
            </a:r>
            <a:r>
              <a:rPr lang="en-US" sz="1200" kern="1200" dirty="0" smtClean="0">
                <a:solidFill>
                  <a:schemeClr val="tx1"/>
                </a:solidFill>
                <a:effectLst/>
                <a:latin typeface="+mn-lt"/>
                <a:ea typeface="+mn-ea"/>
                <a:cs typeface="+mn-cs"/>
              </a:rPr>
              <a:t>following parameters were assumed for our analysis and they need to be verified</a:t>
            </a:r>
            <a:r>
              <a:rPr lang="en-US" sz="1200" kern="1200" baseline="0" dirty="0" smtClean="0">
                <a:solidFill>
                  <a:schemeClr val="tx1"/>
                </a:solidFill>
                <a:effectLst/>
                <a:latin typeface="+mn-lt"/>
                <a:ea typeface="+mn-ea"/>
                <a:cs typeface="+mn-cs"/>
              </a:rPr>
              <a:t> as it can change the resultant </a:t>
            </a:r>
            <a:r>
              <a:rPr lang="en-US" sz="1200" kern="1200" baseline="0" dirty="0" err="1" smtClean="0">
                <a:solidFill>
                  <a:schemeClr val="tx1"/>
                </a:solidFill>
                <a:effectLst/>
                <a:latin typeface="+mn-lt"/>
                <a:ea typeface="+mn-ea"/>
                <a:cs typeface="+mn-cs"/>
              </a:rPr>
              <a:t>kh</a:t>
            </a:r>
            <a:r>
              <a:rPr lang="en-US"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Sw</a:t>
            </a:r>
            <a:r>
              <a:rPr lang="en-US" sz="1200" kern="1200" dirty="0" smtClean="0">
                <a:solidFill>
                  <a:schemeClr val="tx1"/>
                </a:solidFill>
                <a:effectLst/>
                <a:latin typeface="+mn-lt"/>
                <a:ea typeface="+mn-ea"/>
                <a:cs typeface="+mn-cs"/>
              </a:rPr>
              <a:t>=30%</a:t>
            </a:r>
          </a:p>
          <a:p>
            <a:r>
              <a:rPr lang="en-US" sz="1200" kern="1200" dirty="0" smtClean="0">
                <a:solidFill>
                  <a:schemeClr val="tx1"/>
                </a:solidFill>
                <a:effectLst/>
                <a:latin typeface="+mn-lt"/>
                <a:ea typeface="+mn-ea"/>
                <a:cs typeface="+mn-cs"/>
              </a:rPr>
              <a:t>GOR = 500 </a:t>
            </a:r>
            <a:r>
              <a:rPr lang="en-US" sz="1200" kern="1200" dirty="0" err="1" smtClean="0">
                <a:solidFill>
                  <a:schemeClr val="tx1"/>
                </a:solidFill>
                <a:effectLst/>
                <a:latin typeface="+mn-lt"/>
                <a:ea typeface="+mn-ea"/>
                <a:cs typeface="+mn-cs"/>
              </a:rPr>
              <a:t>scf</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bbl</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API = 38</a:t>
            </a:r>
          </a:p>
          <a:p>
            <a:r>
              <a:rPr lang="en-US" sz="1200" kern="1200" dirty="0" smtClean="0">
                <a:solidFill>
                  <a:schemeClr val="tx1"/>
                </a:solidFill>
                <a:effectLst/>
                <a:latin typeface="+mn-lt"/>
                <a:ea typeface="+mn-ea"/>
                <a:cs typeface="+mn-cs"/>
              </a:rPr>
              <a:t>Bubble point pressure = 3000 psi</a:t>
            </a:r>
          </a:p>
          <a:p>
            <a:r>
              <a:rPr lang="en-US" sz="1200" kern="1200" dirty="0" smtClean="0">
                <a:solidFill>
                  <a:schemeClr val="tx1"/>
                </a:solidFill>
                <a:effectLst/>
                <a:latin typeface="+mn-lt"/>
                <a:ea typeface="+mn-ea"/>
                <a:cs typeface="+mn-cs"/>
              </a:rPr>
              <a:t>Porosity cutoff = 8%</a:t>
            </a:r>
          </a:p>
          <a:p>
            <a:endParaRPr lang="en-US" b="1" dirty="0" smtClean="0"/>
          </a:p>
          <a:p>
            <a:endParaRPr lang="en-US" dirty="0"/>
          </a:p>
        </p:txBody>
      </p:sp>
      <p:sp>
        <p:nvSpPr>
          <p:cNvPr id="4" name="Slide Number Placeholder 3"/>
          <p:cNvSpPr>
            <a:spLocks noGrp="1"/>
          </p:cNvSpPr>
          <p:nvPr>
            <p:ph type="sldNum" sz="quarter" idx="10"/>
          </p:nvPr>
        </p:nvSpPr>
        <p:spPr/>
        <p:txBody>
          <a:bodyPr/>
          <a:lstStyle/>
          <a:p>
            <a:pPr>
              <a:defRPr/>
            </a:pPr>
            <a:fld id="{91D5EE62-5634-4CDF-BF3F-B21388465BF7}" type="slidenum">
              <a:rPr lang="en-US" smtClean="0"/>
              <a:pPr>
                <a:defRPr/>
              </a:pPr>
              <a:t>12</a:t>
            </a:fld>
            <a:endParaRPr lang="en-US" dirty="0"/>
          </a:p>
        </p:txBody>
      </p:sp>
    </p:spTree>
    <p:extLst>
      <p:ext uri="{BB962C8B-B14F-4D97-AF65-F5344CB8AC3E}">
        <p14:creationId xmlns:p14="http://schemas.microsoft.com/office/powerpoint/2010/main" val="12359669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www.halliburton.com/" TargetMode="External"/><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halliburton.com/"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cstate="print">
            <a:lum/>
          </a:blip>
          <a:srcRect/>
          <a:stretch>
            <a:fillRect l="-1000"/>
          </a:stretch>
        </a:blipFill>
        <a:effectLst/>
      </p:bgPr>
    </p:bg>
    <p:spTree>
      <p:nvGrpSpPr>
        <p:cNvPr id="1" name=""/>
        <p:cNvGrpSpPr/>
        <p:nvPr/>
      </p:nvGrpSpPr>
      <p:grpSpPr>
        <a:xfrm>
          <a:off x="0" y="0"/>
          <a:ext cx="0" cy="0"/>
          <a:chOff x="0" y="0"/>
          <a:chExt cx="0" cy="0"/>
        </a:xfrm>
      </p:grpSpPr>
      <p:pic>
        <p:nvPicPr>
          <p:cNvPr id="4" name="Picture 6" descr="4colorHAL.png">
            <a:hlinkClick r:id="rId3"/>
          </p:cNvPr>
          <p:cNvPicPr>
            <a:picLocks noChangeAspect="1"/>
          </p:cNvPicPr>
          <p:nvPr userDrawn="1"/>
        </p:nvPicPr>
        <p:blipFill>
          <a:blip r:embed="rId4"/>
          <a:srcRect/>
          <a:stretch>
            <a:fillRect/>
          </a:stretch>
        </p:blipFill>
        <p:spPr bwMode="auto">
          <a:xfrm>
            <a:off x="7297738" y="6403975"/>
            <a:ext cx="1365250" cy="130175"/>
          </a:xfrm>
          <a:prstGeom prst="rect">
            <a:avLst/>
          </a:prstGeom>
          <a:noFill/>
          <a:ln w="9525">
            <a:noFill/>
            <a:miter lim="800000"/>
            <a:headEnd/>
            <a:tailEnd/>
          </a:ln>
        </p:spPr>
      </p:pic>
      <p:sp>
        <p:nvSpPr>
          <p:cNvPr id="2" name="Title 1"/>
          <p:cNvSpPr>
            <a:spLocks noGrp="1"/>
          </p:cNvSpPr>
          <p:nvPr>
            <p:ph type="ctrTitle"/>
          </p:nvPr>
        </p:nvSpPr>
        <p:spPr>
          <a:xfrm>
            <a:off x="3657600" y="2992582"/>
            <a:ext cx="5334000" cy="768927"/>
          </a:xfrm>
        </p:spPr>
        <p:txBody>
          <a:bodyPr>
            <a:normAutofit/>
          </a:bodyPr>
          <a:lstStyle>
            <a:lvl1pPr algn="l">
              <a:defRPr sz="2400" b="1">
                <a:solidFill>
                  <a:schemeClr val="bg1"/>
                </a:solidFill>
                <a:latin typeface="Arial" pitchFamily="34" charset="0"/>
                <a:cs typeface="Arial" pitchFamily="34"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080166" y="4419600"/>
            <a:ext cx="3063834" cy="1219200"/>
          </a:xfrm>
        </p:spPr>
        <p:txBody>
          <a:bodyPr>
            <a:normAutofit/>
          </a:bodyPr>
          <a:lstStyle>
            <a:lvl1pPr marL="0" indent="0" algn="ctr">
              <a:buNone/>
              <a:defRPr sz="1200" b="1">
                <a:solidFill>
                  <a:schemeClr val="tx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1463" y="282576"/>
            <a:ext cx="2065337" cy="59451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65138" y="282576"/>
            <a:ext cx="6003925" cy="59451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4"/>
          <p:cNvSpPr>
            <a:spLocks noGrp="1"/>
          </p:cNvSpPr>
          <p:nvPr>
            <p:ph type="ftr" sz="quarter" idx="10"/>
          </p:nvPr>
        </p:nvSpPr>
        <p:spPr>
          <a:xfrm rot="5400000">
            <a:off x="-599281" y="1134269"/>
            <a:ext cx="1795463" cy="92075"/>
          </a:xfrm>
          <a:prstGeom prst="rect">
            <a:avLst/>
          </a:prstGeom>
        </p:spPr>
        <p:txBody>
          <a:bodyPr wrap="none" lIns="0" tIns="0" rIns="0" bIns="0">
            <a:spAutoFit/>
          </a:bodyPr>
          <a:lstStyle>
            <a:lvl1pPr fontAlgn="auto">
              <a:spcBef>
                <a:spcPts val="0"/>
              </a:spcBef>
              <a:spcAft>
                <a:spcPts val="0"/>
              </a:spcAft>
              <a:defRPr sz="600" b="1" dirty="0" smtClean="0">
                <a:solidFill>
                  <a:schemeClr val="tx1"/>
                </a:solidFill>
                <a:latin typeface="Arial" pitchFamily="34" charset="0"/>
                <a:cs typeface="Arial" pitchFamily="34" charset="0"/>
              </a:defRPr>
            </a:lvl1pPr>
          </a:lstStyle>
          <a:p>
            <a:pPr>
              <a:defRPr/>
            </a:pPr>
            <a:r>
              <a:rPr lang="en-US"/>
              <a:t>© 2011 HALLIBURTON. ALL RIGHTS RESERVED.</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4" name="Rectangle 9"/>
          <p:cNvSpPr>
            <a:spLocks noChangeArrowheads="1"/>
          </p:cNvSpPr>
          <p:nvPr userDrawn="1"/>
        </p:nvSpPr>
        <p:spPr bwMode="auto">
          <a:xfrm>
            <a:off x="4416425" y="6346825"/>
            <a:ext cx="311150" cy="307975"/>
          </a:xfrm>
          <a:prstGeom prst="rect">
            <a:avLst/>
          </a:prstGeom>
          <a:noFill/>
          <a:ln w="9525">
            <a:noFill/>
            <a:miter lim="800000"/>
            <a:headEnd/>
            <a:tailEnd/>
          </a:ln>
          <a:effectLst/>
        </p:spPr>
        <p:txBody>
          <a:bodyPr wrap="none" tIns="91440" bIns="91440" anchor="ctr" anchorCtr="1">
            <a:spAutoFit/>
          </a:bodyPr>
          <a:lstStyle/>
          <a:p>
            <a:pPr algn="ctr" fontAlgn="auto">
              <a:spcBef>
                <a:spcPts val="0"/>
              </a:spcBef>
              <a:spcAft>
                <a:spcPts val="0"/>
              </a:spcAft>
              <a:defRPr/>
            </a:pPr>
            <a:fld id="{E7A323DD-8AF6-421F-B7B7-09FC8DB0C000}" type="slidenum">
              <a:rPr lang="en-US" sz="800" kern="0">
                <a:solidFill>
                  <a:sysClr val="windowText" lastClr="000000"/>
                </a:solidFill>
                <a:latin typeface="+mn-lt"/>
              </a:rPr>
              <a:pPr algn="ctr" fontAlgn="auto">
                <a:spcBef>
                  <a:spcPts val="0"/>
                </a:spcBef>
                <a:spcAft>
                  <a:spcPts val="0"/>
                </a:spcAft>
                <a:defRPr/>
              </a:pPr>
              <a:t>‹#›</a:t>
            </a:fld>
            <a:endParaRPr lang="en-US" sz="800" kern="0" dirty="0">
              <a:solidFill>
                <a:sysClr val="windowText" lastClr="000000"/>
              </a:solidFill>
              <a:latin typeface="+mn-lt"/>
            </a:endParaRPr>
          </a:p>
        </p:txBody>
      </p:sp>
      <p:sp>
        <p:nvSpPr>
          <p:cNvPr id="5" name="TextBox 10"/>
          <p:cNvSpPr txBox="1"/>
          <p:nvPr userDrawn="1"/>
        </p:nvSpPr>
        <p:spPr>
          <a:xfrm>
            <a:off x="457200" y="6454775"/>
            <a:ext cx="1816100" cy="92075"/>
          </a:xfrm>
          <a:prstGeom prst="rect">
            <a:avLst/>
          </a:prstGeom>
          <a:noFill/>
        </p:spPr>
        <p:txBody>
          <a:bodyPr wrap="none" lIns="0" tIns="0" rIns="0" bIns="0">
            <a:spAutoFit/>
          </a:bodyPr>
          <a:lstStyle/>
          <a:p>
            <a:pPr fontAlgn="auto">
              <a:spcBef>
                <a:spcPts val="0"/>
              </a:spcBef>
              <a:spcAft>
                <a:spcPts val="0"/>
              </a:spcAft>
              <a:defRPr/>
            </a:pPr>
            <a:r>
              <a:rPr lang="en-US" sz="600" b="1" kern="0" dirty="0">
                <a:solidFill>
                  <a:sysClr val="windowText" lastClr="000000"/>
                </a:solidFill>
                <a:latin typeface="+mn-lt"/>
              </a:rPr>
              <a:t> © 2012 HALLIBURTON. ALL RIGHTS RESERVED.</a:t>
            </a:r>
          </a:p>
        </p:txBody>
      </p:sp>
      <p:pic>
        <p:nvPicPr>
          <p:cNvPr id="6" name="Picture 7" descr="4colorHAL.png">
            <a:hlinkClick r:id="rId2"/>
          </p:cNvPr>
          <p:cNvPicPr>
            <a:picLocks noChangeAspect="1"/>
          </p:cNvPicPr>
          <p:nvPr userDrawn="1"/>
        </p:nvPicPr>
        <p:blipFill>
          <a:blip r:embed="rId3"/>
          <a:srcRect/>
          <a:stretch>
            <a:fillRect/>
          </a:stretch>
        </p:blipFill>
        <p:spPr bwMode="auto">
          <a:xfrm>
            <a:off x="7297738" y="6403975"/>
            <a:ext cx="1365250" cy="130175"/>
          </a:xfrm>
          <a:prstGeom prst="rect">
            <a:avLst/>
          </a:prstGeom>
          <a:noFill/>
          <a:ln w="9525">
            <a:noFill/>
            <a:miter lim="800000"/>
            <a:headEnd/>
            <a:tailEnd/>
          </a:ln>
        </p:spPr>
      </p:pic>
      <p:sp>
        <p:nvSpPr>
          <p:cNvPr id="2" name="Title 1"/>
          <p:cNvSpPr>
            <a:spLocks noGrp="1"/>
          </p:cNvSpPr>
          <p:nvPr>
            <p:ph type="title"/>
          </p:nvPr>
        </p:nvSpPr>
        <p:spPr>
          <a:xfrm>
            <a:off x="457200" y="274639"/>
            <a:ext cx="8229600" cy="985836"/>
          </a:xfrm>
        </p:spPr>
        <p:txBody>
          <a:bodyPr>
            <a:normAutofit/>
          </a:bodyPr>
          <a:lstStyle>
            <a:lvl1pPr>
              <a:defRPr sz="2400">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443039"/>
            <a:ext cx="8229600" cy="4784724"/>
          </a:xfrm>
        </p:spPr>
        <p:txBody>
          <a:bodyPr/>
          <a:lstStyle>
            <a:lvl1pPr>
              <a:defRPr sz="24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85837"/>
          </a:xfrm>
        </p:spPr>
        <p:txBody>
          <a:bodyPr/>
          <a:lstStyle>
            <a:lvl1pPr>
              <a:defRPr/>
            </a:lvl1pPr>
          </a:lstStyle>
          <a:p>
            <a:r>
              <a:rPr lang="en-US" dirty="0" smtClean="0"/>
              <a:t>Click to edit Master title style</a:t>
            </a:r>
            <a:endParaRPr lang="en-US" dirty="0"/>
          </a:p>
        </p:txBody>
      </p:sp>
      <p:sp>
        <p:nvSpPr>
          <p:cNvPr id="4" name="Content Placeholder 3"/>
          <p:cNvSpPr>
            <a:spLocks noGrp="1"/>
          </p:cNvSpPr>
          <p:nvPr>
            <p:ph sz="half" idx="2"/>
          </p:nvPr>
        </p:nvSpPr>
        <p:spPr>
          <a:xfrm>
            <a:off x="466078" y="1446879"/>
            <a:ext cx="4040188" cy="47808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53903" y="1446879"/>
            <a:ext cx="4041775" cy="47808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dirty="0" smtClean="0"/>
              <a:t>Click to edit Master title style</a:t>
            </a:r>
            <a:endParaRPr lang="en-US" dirty="0"/>
          </a:p>
        </p:txBody>
      </p:sp>
      <p:sp>
        <p:nvSpPr>
          <p:cNvPr id="3" name="Content Placeholder 2"/>
          <p:cNvSpPr>
            <a:spLocks noGrp="1"/>
          </p:cNvSpPr>
          <p:nvPr>
            <p:ph idx="1"/>
          </p:nvPr>
        </p:nvSpPr>
        <p:spPr>
          <a:xfrm>
            <a:off x="3575050" y="273050"/>
            <a:ext cx="5111750" cy="59547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0" y="1435100"/>
            <a:ext cx="3008313" cy="477249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9858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443038"/>
            <a:ext cx="8229600" cy="4784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pic>
        <p:nvPicPr>
          <p:cNvPr id="1028" name="Picture 6" descr="4colorHAL.png"/>
          <p:cNvPicPr>
            <a:picLocks noChangeAspect="1"/>
          </p:cNvPicPr>
          <p:nvPr userDrawn="1"/>
        </p:nvPicPr>
        <p:blipFill>
          <a:blip r:embed="rId13"/>
          <a:srcRect/>
          <a:stretch>
            <a:fillRect/>
          </a:stretch>
        </p:blipFill>
        <p:spPr bwMode="auto">
          <a:xfrm>
            <a:off x="7297738" y="6403975"/>
            <a:ext cx="1365250" cy="130175"/>
          </a:xfrm>
          <a:prstGeom prst="rect">
            <a:avLst/>
          </a:prstGeom>
          <a:noFill/>
          <a:ln w="9525">
            <a:noFill/>
            <a:miter lim="800000"/>
            <a:headEnd/>
            <a:tailEnd/>
          </a:ln>
        </p:spPr>
      </p:pic>
      <p:sp>
        <p:nvSpPr>
          <p:cNvPr id="8" name="Rectangle 9"/>
          <p:cNvSpPr>
            <a:spLocks noChangeArrowheads="1"/>
          </p:cNvSpPr>
          <p:nvPr userDrawn="1"/>
        </p:nvSpPr>
        <p:spPr bwMode="auto">
          <a:xfrm>
            <a:off x="4416425" y="6346825"/>
            <a:ext cx="311150" cy="307975"/>
          </a:xfrm>
          <a:prstGeom prst="rect">
            <a:avLst/>
          </a:prstGeom>
          <a:noFill/>
          <a:ln w="9525">
            <a:noFill/>
            <a:miter lim="800000"/>
            <a:headEnd/>
            <a:tailEnd/>
          </a:ln>
          <a:effectLst/>
        </p:spPr>
        <p:txBody>
          <a:bodyPr wrap="none" tIns="91440" bIns="91440" anchor="ctr" anchorCtr="1">
            <a:spAutoFit/>
          </a:bodyPr>
          <a:lstStyle/>
          <a:p>
            <a:pPr algn="ctr" fontAlgn="auto">
              <a:spcBef>
                <a:spcPts val="0"/>
              </a:spcBef>
              <a:spcAft>
                <a:spcPts val="0"/>
              </a:spcAft>
              <a:defRPr/>
            </a:pPr>
            <a:fld id="{BF427F6B-C14A-463B-B518-27FFEDDBB8DA}" type="slidenum">
              <a:rPr lang="en-US" sz="800" kern="0">
                <a:solidFill>
                  <a:sysClr val="windowText" lastClr="000000"/>
                </a:solidFill>
                <a:latin typeface="+mn-lt"/>
              </a:rPr>
              <a:pPr algn="ctr" fontAlgn="auto">
                <a:spcBef>
                  <a:spcPts val="0"/>
                </a:spcBef>
                <a:spcAft>
                  <a:spcPts val="0"/>
                </a:spcAft>
                <a:defRPr/>
              </a:pPr>
              <a:t>‹#›</a:t>
            </a:fld>
            <a:endParaRPr lang="en-US" sz="800" kern="0" dirty="0">
              <a:solidFill>
                <a:sysClr val="windowText" lastClr="000000"/>
              </a:solidFill>
              <a:latin typeface="+mn-lt"/>
            </a:endParaRPr>
          </a:p>
        </p:txBody>
      </p:sp>
      <p:sp>
        <p:nvSpPr>
          <p:cNvPr id="10" name="TextBox 9"/>
          <p:cNvSpPr txBox="1"/>
          <p:nvPr userDrawn="1"/>
        </p:nvSpPr>
        <p:spPr>
          <a:xfrm>
            <a:off x="457200" y="6454775"/>
            <a:ext cx="1816100" cy="92075"/>
          </a:xfrm>
          <a:prstGeom prst="rect">
            <a:avLst/>
          </a:prstGeom>
          <a:noFill/>
        </p:spPr>
        <p:txBody>
          <a:bodyPr wrap="none" lIns="0" tIns="0" rIns="0" bIns="0">
            <a:spAutoFit/>
          </a:bodyPr>
          <a:lstStyle/>
          <a:p>
            <a:pPr fontAlgn="auto">
              <a:spcBef>
                <a:spcPts val="0"/>
              </a:spcBef>
              <a:spcAft>
                <a:spcPts val="0"/>
              </a:spcAft>
              <a:defRPr/>
            </a:pPr>
            <a:r>
              <a:rPr lang="en-US" sz="600" b="1" kern="0" dirty="0">
                <a:solidFill>
                  <a:sysClr val="windowText" lastClr="000000"/>
                </a:solidFill>
                <a:latin typeface="+mn-lt"/>
              </a:rPr>
              <a:t> © 2012 HALLIBURTON. ALL RIGHTS RESERVED.</a:t>
            </a:r>
          </a:p>
        </p:txBody>
      </p:sp>
    </p:spTree>
  </p:cSld>
  <p:clrMap bg1="lt1" tx1="dk1" bg2="lt2" tx2="dk2" accent1="accent1" accent2="accent2" accent3="accent3" accent4="accent4" accent5="accent5" accent6="accent6" hlink="hlink" folHlink="folHlink"/>
  <p:sldLayoutIdLst>
    <p:sldLayoutId id="2147483659" r:id="rId1"/>
    <p:sldLayoutId id="2147483660" r:id="rId2"/>
    <p:sldLayoutId id="2147483658" r:id="rId3"/>
    <p:sldLayoutId id="2147483657" r:id="rId4"/>
    <p:sldLayoutId id="2147483656" r:id="rId5"/>
    <p:sldLayoutId id="2147483655" r:id="rId6"/>
    <p:sldLayoutId id="2147483654" r:id="rId7"/>
    <p:sldLayoutId id="2147483653" r:id="rId8"/>
    <p:sldLayoutId id="2147483652" r:id="rId9"/>
    <p:sldLayoutId id="2147483661" r:id="rId10"/>
  </p:sldLayoutIdLst>
  <p:hf sldNum="0" hdr="0" dt="0"/>
  <p:txStyles>
    <p:titleStyle>
      <a:lvl1pPr algn="l" rtl="0" fontAlgn="base">
        <a:spcBef>
          <a:spcPct val="0"/>
        </a:spcBef>
        <a:spcAft>
          <a:spcPct val="0"/>
        </a:spcAft>
        <a:defRPr sz="2400" b="1" kern="1200">
          <a:solidFill>
            <a:schemeClr val="tx1"/>
          </a:solidFill>
          <a:latin typeface="Arial" pitchFamily="34" charset="0"/>
          <a:ea typeface="+mj-ea"/>
          <a:cs typeface="Arial" pitchFamily="34" charset="0"/>
        </a:defRPr>
      </a:lvl1pPr>
      <a:lvl2pPr algn="l" rtl="0" fontAlgn="base">
        <a:spcBef>
          <a:spcPct val="0"/>
        </a:spcBef>
        <a:spcAft>
          <a:spcPct val="0"/>
        </a:spcAft>
        <a:defRPr sz="2400" b="1">
          <a:solidFill>
            <a:schemeClr val="tx1"/>
          </a:solidFill>
          <a:latin typeface="Arial" charset="0"/>
          <a:cs typeface="Arial" charset="0"/>
        </a:defRPr>
      </a:lvl2pPr>
      <a:lvl3pPr algn="l" rtl="0" fontAlgn="base">
        <a:spcBef>
          <a:spcPct val="0"/>
        </a:spcBef>
        <a:spcAft>
          <a:spcPct val="0"/>
        </a:spcAft>
        <a:defRPr sz="2400" b="1">
          <a:solidFill>
            <a:schemeClr val="tx1"/>
          </a:solidFill>
          <a:latin typeface="Arial" charset="0"/>
          <a:cs typeface="Arial" charset="0"/>
        </a:defRPr>
      </a:lvl3pPr>
      <a:lvl4pPr algn="l" rtl="0" fontAlgn="base">
        <a:spcBef>
          <a:spcPct val="0"/>
        </a:spcBef>
        <a:spcAft>
          <a:spcPct val="0"/>
        </a:spcAft>
        <a:defRPr sz="2400" b="1">
          <a:solidFill>
            <a:schemeClr val="tx1"/>
          </a:solidFill>
          <a:latin typeface="Arial" charset="0"/>
          <a:cs typeface="Arial" charset="0"/>
        </a:defRPr>
      </a:lvl4pPr>
      <a:lvl5pPr algn="l" rtl="0" fontAlgn="base">
        <a:spcBef>
          <a:spcPct val="0"/>
        </a:spcBef>
        <a:spcAft>
          <a:spcPct val="0"/>
        </a:spcAft>
        <a:defRPr sz="2400" b="1">
          <a:solidFill>
            <a:schemeClr val="tx1"/>
          </a:solidFill>
          <a:latin typeface="Arial" charset="0"/>
          <a:cs typeface="Arial" charset="0"/>
        </a:defRPr>
      </a:lvl5pPr>
      <a:lvl6pPr marL="457200" algn="l" rtl="0" fontAlgn="base">
        <a:spcBef>
          <a:spcPct val="0"/>
        </a:spcBef>
        <a:spcAft>
          <a:spcPct val="0"/>
        </a:spcAft>
        <a:defRPr sz="2400" b="1">
          <a:solidFill>
            <a:schemeClr val="tx1"/>
          </a:solidFill>
          <a:latin typeface="Arial" charset="0"/>
          <a:cs typeface="Arial" charset="0"/>
        </a:defRPr>
      </a:lvl6pPr>
      <a:lvl7pPr marL="914400" algn="l" rtl="0" fontAlgn="base">
        <a:spcBef>
          <a:spcPct val="0"/>
        </a:spcBef>
        <a:spcAft>
          <a:spcPct val="0"/>
        </a:spcAft>
        <a:defRPr sz="2400" b="1">
          <a:solidFill>
            <a:schemeClr val="tx1"/>
          </a:solidFill>
          <a:latin typeface="Arial" charset="0"/>
          <a:cs typeface="Arial" charset="0"/>
        </a:defRPr>
      </a:lvl7pPr>
      <a:lvl8pPr marL="1371600" algn="l" rtl="0" fontAlgn="base">
        <a:spcBef>
          <a:spcPct val="0"/>
        </a:spcBef>
        <a:spcAft>
          <a:spcPct val="0"/>
        </a:spcAft>
        <a:defRPr sz="2400" b="1">
          <a:solidFill>
            <a:schemeClr val="tx1"/>
          </a:solidFill>
          <a:latin typeface="Arial" charset="0"/>
          <a:cs typeface="Arial" charset="0"/>
        </a:defRPr>
      </a:lvl8pPr>
      <a:lvl9pPr marL="1828800" algn="l" rtl="0" fontAlgn="base">
        <a:spcBef>
          <a:spcPct val="0"/>
        </a:spcBef>
        <a:spcAft>
          <a:spcPct val="0"/>
        </a:spcAft>
        <a:defRPr sz="2400" b="1">
          <a:solidFill>
            <a:schemeClr val="tx1"/>
          </a:solidFill>
          <a:latin typeface="Arial" charset="0"/>
          <a:cs typeface="Arial" charset="0"/>
        </a:defRPr>
      </a:lvl9pPr>
    </p:titleStyle>
    <p:bodyStyle>
      <a:lvl1pPr marL="342900" indent="-342900" algn="l" rtl="0" fontAlgn="base">
        <a:spcBef>
          <a:spcPct val="20000"/>
        </a:spcBef>
        <a:spcAft>
          <a:spcPct val="0"/>
        </a:spcAft>
        <a:buClr>
          <a:srgbClr val="C00000"/>
        </a:buClr>
        <a:buFont typeface="Wingdings" pitchFamily="2" charset="2"/>
        <a:buChar char="§"/>
        <a:defRPr sz="2400" kern="1200">
          <a:solidFill>
            <a:schemeClr val="tx1"/>
          </a:solidFill>
          <a:latin typeface="Arial" pitchFamily="34" charset="0"/>
          <a:ea typeface="+mn-ea"/>
          <a:cs typeface="Arial" pitchFamily="34" charset="0"/>
        </a:defRPr>
      </a:lvl1pPr>
      <a:lvl2pPr marL="742950" indent="-285750" algn="l" rtl="0" fontAlgn="base">
        <a:spcBef>
          <a:spcPct val="20000"/>
        </a:spcBef>
        <a:spcAft>
          <a:spcPct val="0"/>
        </a:spcAft>
        <a:buFont typeface="Arial" charset="0"/>
        <a:buChar char="–"/>
        <a:defRPr sz="2400" kern="1200">
          <a:solidFill>
            <a:schemeClr val="tx1"/>
          </a:solidFill>
          <a:latin typeface="Arial" pitchFamily="34" charset="0"/>
          <a:ea typeface="+mn-ea"/>
          <a:cs typeface="Arial" pitchFamily="34" charset="0"/>
        </a:defRPr>
      </a:lvl2pPr>
      <a:lvl3pPr marL="1143000" indent="-228600" algn="l" rtl="0" fontAlgn="base">
        <a:spcBef>
          <a:spcPct val="20000"/>
        </a:spcBef>
        <a:spcAft>
          <a:spcPct val="0"/>
        </a:spcAft>
        <a:buFont typeface="Arial" charset="0"/>
        <a:buChar char="•"/>
        <a:defRPr sz="2400" kern="1200">
          <a:solidFill>
            <a:schemeClr val="tx1"/>
          </a:solidFill>
          <a:latin typeface="Arial" pitchFamily="34" charset="0"/>
          <a:ea typeface="+mn-ea"/>
          <a:cs typeface="Arial" pitchFamily="34" charset="0"/>
        </a:defRPr>
      </a:lvl3pPr>
      <a:lvl4pPr marL="1600200" indent="-228600" algn="l" rtl="0" fontAlgn="base">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4pPr>
      <a:lvl5pPr marL="2057400" indent="-228600" algn="l" rtl="0" fontAlgn="base">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ctrTitle"/>
          </p:nvPr>
        </p:nvSpPr>
        <p:spPr>
          <a:xfrm>
            <a:off x="3657600" y="2992438"/>
            <a:ext cx="5334000" cy="768350"/>
          </a:xfrm>
        </p:spPr>
        <p:txBody>
          <a:bodyPr/>
          <a:lstStyle/>
          <a:p>
            <a:r>
              <a:rPr lang="en-US" dirty="0" smtClean="0">
                <a:latin typeface="Arial" charset="0"/>
                <a:cs typeface="Arial" charset="0"/>
              </a:rPr>
              <a:t>Great Bear Petroleum LLC</a:t>
            </a:r>
          </a:p>
        </p:txBody>
      </p:sp>
      <p:sp>
        <p:nvSpPr>
          <p:cNvPr id="13314" name="Subtitle 2"/>
          <p:cNvSpPr>
            <a:spLocks noGrp="1"/>
          </p:cNvSpPr>
          <p:nvPr>
            <p:ph type="subTitle" idx="1"/>
          </p:nvPr>
        </p:nvSpPr>
        <p:spPr>
          <a:xfrm>
            <a:off x="6080125" y="3968496"/>
            <a:ext cx="3063875" cy="2258568"/>
          </a:xfrm>
        </p:spPr>
        <p:txBody>
          <a:bodyPr>
            <a:normAutofit/>
          </a:bodyPr>
          <a:lstStyle/>
          <a:p>
            <a:r>
              <a:rPr lang="en-US" sz="1400" dirty="0" smtClean="0">
                <a:solidFill>
                  <a:srgbClr val="000000"/>
                </a:solidFill>
                <a:latin typeface="Arial" charset="0"/>
                <a:cs typeface="Arial" charset="0"/>
              </a:rPr>
              <a:t>Diagnostic Fracture Injection Test</a:t>
            </a:r>
          </a:p>
          <a:p>
            <a:r>
              <a:rPr lang="en-US" sz="1400" dirty="0" err="1" smtClean="0">
                <a:solidFill>
                  <a:srgbClr val="000000"/>
                </a:solidFill>
                <a:latin typeface="Arial" charset="0"/>
                <a:cs typeface="Arial" charset="0"/>
              </a:rPr>
              <a:t>Shublik</a:t>
            </a:r>
            <a:r>
              <a:rPr lang="en-US" sz="1400" dirty="0" smtClean="0">
                <a:solidFill>
                  <a:srgbClr val="000000"/>
                </a:solidFill>
                <a:latin typeface="Arial" charset="0"/>
                <a:cs typeface="Arial" charset="0"/>
              </a:rPr>
              <a:t> Shale Formation</a:t>
            </a:r>
          </a:p>
          <a:p>
            <a:r>
              <a:rPr lang="en-US" sz="1400" dirty="0" err="1" smtClean="0">
                <a:solidFill>
                  <a:srgbClr val="000000"/>
                </a:solidFill>
                <a:latin typeface="Arial" charset="0"/>
                <a:cs typeface="Arial" charset="0"/>
              </a:rPr>
              <a:t>Alcor</a:t>
            </a:r>
            <a:r>
              <a:rPr lang="en-US" sz="1400" dirty="0" smtClean="0">
                <a:solidFill>
                  <a:srgbClr val="000000"/>
                </a:solidFill>
                <a:latin typeface="Arial" charset="0"/>
                <a:cs typeface="Arial" charset="0"/>
              </a:rPr>
              <a:t> #1</a:t>
            </a:r>
          </a:p>
          <a:p>
            <a:r>
              <a:rPr lang="en-US" sz="1400" dirty="0" smtClean="0">
                <a:solidFill>
                  <a:srgbClr val="000000"/>
                </a:solidFill>
                <a:latin typeface="Arial" charset="0"/>
                <a:cs typeface="Arial" charset="0"/>
              </a:rPr>
              <a:t>S5-T7N-R14E</a:t>
            </a:r>
          </a:p>
          <a:p>
            <a:r>
              <a:rPr lang="en-US" sz="1400" dirty="0" smtClean="0">
                <a:solidFill>
                  <a:srgbClr val="000000"/>
                </a:solidFill>
                <a:latin typeface="Arial" charset="0"/>
                <a:cs typeface="Arial" charset="0"/>
              </a:rPr>
              <a:t>North Slope Borough, Alaska</a:t>
            </a:r>
          </a:p>
          <a:p>
            <a:r>
              <a:rPr lang="en-US" sz="1400" dirty="0" smtClean="0">
                <a:solidFill>
                  <a:srgbClr val="000000"/>
                </a:solidFill>
                <a:latin typeface="Arial" charset="0"/>
                <a:cs typeface="Arial" charset="0"/>
              </a:rPr>
              <a:t>API 50223200260000</a:t>
            </a:r>
          </a:p>
          <a:p>
            <a:endParaRPr lang="en-US" sz="1400" dirty="0">
              <a:solidFill>
                <a:srgbClr val="000000"/>
              </a:solidFill>
              <a:latin typeface="Arial" charset="0"/>
              <a:cs typeface="Arial" charset="0"/>
            </a:endParaRPr>
          </a:p>
          <a:p>
            <a:r>
              <a:rPr lang="en-US" sz="1400" dirty="0" smtClean="0">
                <a:solidFill>
                  <a:srgbClr val="000000"/>
                </a:solidFill>
                <a:latin typeface="Arial" charset="0"/>
                <a:cs typeface="Arial" charset="0"/>
              </a:rPr>
              <a:t>October 3, 2012</a:t>
            </a:r>
          </a:p>
          <a:p>
            <a:endParaRPr lang="en-US" sz="1400" dirty="0" smtClean="0">
              <a:solidFill>
                <a:srgbClr val="000000"/>
              </a:solidFill>
              <a:latin typeface="Arial" charset="0"/>
              <a:cs typeface="Arial"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b="8304"/>
          <a:stretch/>
        </p:blipFill>
        <p:spPr>
          <a:xfrm>
            <a:off x="281176" y="521208"/>
            <a:ext cx="8414768" cy="5504688"/>
          </a:xfrm>
          <a:ln>
            <a:solidFill>
              <a:schemeClr val="tx1"/>
            </a:solidFill>
          </a:ln>
        </p:spPr>
      </p:pic>
    </p:spTree>
    <p:extLst>
      <p:ext uri="{BB962C8B-B14F-4D97-AF65-F5344CB8AC3E}">
        <p14:creationId xmlns:p14="http://schemas.microsoft.com/office/powerpoint/2010/main" val="30972677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smtClean="0">
                <a:latin typeface="Calibri" pitchFamily="34" charset="0"/>
                <a:cs typeface="Calibri" pitchFamily="34" charset="0"/>
              </a:rPr>
              <a:t>Summary</a:t>
            </a:r>
            <a:endParaRPr lang="en-US" sz="3200" dirty="0">
              <a:latin typeface="Calibri" pitchFamily="34" charset="0"/>
              <a:cs typeface="Calibri" pitchFamily="34" charset="0"/>
            </a:endParaRPr>
          </a:p>
        </p:txBody>
      </p:sp>
      <p:sp>
        <p:nvSpPr>
          <p:cNvPr id="4" name="Content Placeholder 3"/>
          <p:cNvSpPr>
            <a:spLocks noGrp="1"/>
          </p:cNvSpPr>
          <p:nvPr>
            <p:ph idx="1"/>
          </p:nvPr>
        </p:nvSpPr>
        <p:spPr>
          <a:xfrm>
            <a:off x="438912" y="1625919"/>
            <a:ext cx="8229600" cy="4299394"/>
          </a:xfrm>
        </p:spPr>
        <p:txBody>
          <a:bodyPr/>
          <a:lstStyle/>
          <a:p>
            <a:pPr eaLnBrk="1" hangingPunct="1">
              <a:lnSpc>
                <a:spcPct val="80000"/>
              </a:lnSpc>
            </a:pPr>
            <a:r>
              <a:rPr lang="en-US" sz="1800" dirty="0">
                <a:latin typeface="Calibri" pitchFamily="34" charset="0"/>
                <a:cs typeface="Calibri" pitchFamily="34" charset="0"/>
              </a:rPr>
              <a:t>BH-ISIP = </a:t>
            </a:r>
            <a:r>
              <a:rPr lang="en-US" sz="1800" dirty="0" smtClean="0">
                <a:latin typeface="Calibri" pitchFamily="34" charset="0"/>
                <a:cs typeface="Calibri" pitchFamily="34" charset="0"/>
              </a:rPr>
              <a:t>8,517 </a:t>
            </a:r>
            <a:r>
              <a:rPr lang="en-US" sz="1800" dirty="0">
                <a:latin typeface="Calibri" pitchFamily="34" charset="0"/>
                <a:cs typeface="Calibri" pitchFamily="34" charset="0"/>
              </a:rPr>
              <a:t>psi; FG = </a:t>
            </a:r>
            <a:r>
              <a:rPr lang="en-US" sz="1800" dirty="0" smtClean="0">
                <a:latin typeface="Calibri" pitchFamily="34" charset="0"/>
                <a:cs typeface="Calibri" pitchFamily="34" charset="0"/>
              </a:rPr>
              <a:t>0.80 </a:t>
            </a:r>
            <a:r>
              <a:rPr lang="en-US" sz="1800" dirty="0">
                <a:latin typeface="Calibri" pitchFamily="34" charset="0"/>
                <a:cs typeface="Calibri" pitchFamily="34" charset="0"/>
              </a:rPr>
              <a:t>psi/</a:t>
            </a:r>
            <a:r>
              <a:rPr lang="en-US" sz="1800" dirty="0" err="1">
                <a:latin typeface="Calibri" pitchFamily="34" charset="0"/>
                <a:cs typeface="Calibri" pitchFamily="34" charset="0"/>
              </a:rPr>
              <a:t>ft</a:t>
            </a:r>
            <a:endParaRPr lang="en-US" sz="1800" dirty="0">
              <a:latin typeface="Calibri" pitchFamily="34" charset="0"/>
              <a:cs typeface="Calibri" pitchFamily="34" charset="0"/>
            </a:endParaRPr>
          </a:p>
          <a:p>
            <a:pPr eaLnBrk="1" hangingPunct="1">
              <a:lnSpc>
                <a:spcPct val="80000"/>
              </a:lnSpc>
            </a:pPr>
            <a:endParaRPr lang="en-US" sz="1800" dirty="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Pressure dependent type </a:t>
            </a:r>
            <a:r>
              <a:rPr lang="en-US" sz="1800" dirty="0" err="1">
                <a:latin typeface="Calibri" pitchFamily="34" charset="0"/>
                <a:cs typeface="Calibri" pitchFamily="34" charset="0"/>
              </a:rPr>
              <a:t>leakoff</a:t>
            </a:r>
            <a:r>
              <a:rPr lang="en-US" sz="1800" dirty="0">
                <a:latin typeface="Calibri" pitchFamily="34" charset="0"/>
                <a:cs typeface="Calibri" pitchFamily="34" charset="0"/>
              </a:rPr>
              <a:t> was observed during shut-in. </a:t>
            </a:r>
          </a:p>
          <a:p>
            <a:pPr eaLnBrk="1" hangingPunct="1">
              <a:lnSpc>
                <a:spcPct val="80000"/>
              </a:lnSpc>
              <a:buFontTx/>
              <a:buNone/>
            </a:pPr>
            <a:endParaRPr lang="en-US" sz="1800" dirty="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Fissure opening pressure was estimated to be 7,147 psi. </a:t>
            </a:r>
          </a:p>
          <a:p>
            <a:pPr eaLnBrk="1" hangingPunct="1">
              <a:lnSpc>
                <a:spcPct val="80000"/>
              </a:lnSpc>
            </a:pPr>
            <a:endParaRPr lang="en-US" sz="1800" dirty="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Hydraulic </a:t>
            </a:r>
            <a:r>
              <a:rPr lang="en-US" sz="1800" dirty="0">
                <a:latin typeface="Calibri" pitchFamily="34" charset="0"/>
                <a:cs typeface="Calibri" pitchFamily="34" charset="0"/>
              </a:rPr>
              <a:t>fracture closure was observed during shut-in. It was estimated to be </a:t>
            </a:r>
            <a:r>
              <a:rPr lang="en-US" sz="1800" dirty="0" smtClean="0">
                <a:latin typeface="Calibri" pitchFamily="34" charset="0"/>
                <a:cs typeface="Calibri" pitchFamily="34" charset="0"/>
              </a:rPr>
              <a:t>6,857 </a:t>
            </a:r>
            <a:r>
              <a:rPr lang="en-US" sz="1800" dirty="0">
                <a:latin typeface="Calibri" pitchFamily="34" charset="0"/>
                <a:cs typeface="Calibri" pitchFamily="34" charset="0"/>
              </a:rPr>
              <a:t>psi. Closure Gradient = </a:t>
            </a:r>
            <a:r>
              <a:rPr lang="en-US" sz="1800" dirty="0" smtClean="0">
                <a:latin typeface="Calibri" pitchFamily="34" charset="0"/>
                <a:cs typeface="Calibri" pitchFamily="34" charset="0"/>
              </a:rPr>
              <a:t>0.65 </a:t>
            </a:r>
            <a:r>
              <a:rPr lang="en-US" sz="1800" dirty="0">
                <a:latin typeface="Calibri" pitchFamily="34" charset="0"/>
                <a:cs typeface="Calibri" pitchFamily="34" charset="0"/>
              </a:rPr>
              <a:t>psi/ft.</a:t>
            </a:r>
          </a:p>
          <a:p>
            <a:pPr eaLnBrk="1" hangingPunct="1">
              <a:lnSpc>
                <a:spcPct val="80000"/>
              </a:lnSpc>
            </a:pPr>
            <a:endParaRPr lang="en-US" sz="1800" dirty="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The difference between fissure opening and closure pressure is ~ 290 psi indicating that the stress anisotropy could be minimal.</a:t>
            </a:r>
          </a:p>
          <a:p>
            <a:pPr eaLnBrk="1" hangingPunct="1">
              <a:lnSpc>
                <a:spcPct val="80000"/>
              </a:lnSpc>
            </a:pPr>
            <a:endParaRPr lang="en-US" sz="1800" dirty="0" smtClean="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PDL coefficient was estimated to be 0.0015 1/psi and this is lower than the critical value of 0.002 1/psi.</a:t>
            </a:r>
          </a:p>
          <a:p>
            <a:pPr eaLnBrk="1" hangingPunct="1">
              <a:lnSpc>
                <a:spcPct val="80000"/>
              </a:lnSpc>
            </a:pPr>
            <a:endParaRPr lang="en-US" sz="1800" dirty="0" smtClean="0">
              <a:latin typeface="Calibri" pitchFamily="34" charset="0"/>
              <a:cs typeface="Calibri" pitchFamily="34" charset="0"/>
            </a:endParaRPr>
          </a:p>
        </p:txBody>
      </p:sp>
    </p:spTree>
    <p:extLst>
      <p:ext uri="{BB962C8B-B14F-4D97-AF65-F5344CB8AC3E}">
        <p14:creationId xmlns:p14="http://schemas.microsoft.com/office/powerpoint/2010/main" val="8191424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smtClean="0">
                <a:latin typeface="Calibri" pitchFamily="34" charset="0"/>
                <a:cs typeface="Calibri" pitchFamily="34" charset="0"/>
              </a:rPr>
              <a:t>Summary (contd..)</a:t>
            </a:r>
            <a:endParaRPr lang="en-US" sz="3200" dirty="0">
              <a:latin typeface="Calibri" pitchFamily="34" charset="0"/>
              <a:cs typeface="Calibri" pitchFamily="34" charset="0"/>
            </a:endParaRPr>
          </a:p>
        </p:txBody>
      </p:sp>
      <p:sp>
        <p:nvSpPr>
          <p:cNvPr id="4" name="Content Placeholder 3"/>
          <p:cNvSpPr>
            <a:spLocks noGrp="1"/>
          </p:cNvSpPr>
          <p:nvPr>
            <p:ph idx="1"/>
          </p:nvPr>
        </p:nvSpPr>
        <p:spPr>
          <a:xfrm>
            <a:off x="457200" y="1278447"/>
            <a:ext cx="8229600" cy="4418266"/>
          </a:xfrm>
        </p:spPr>
        <p:txBody>
          <a:bodyPr/>
          <a:lstStyle/>
          <a:p>
            <a:pPr eaLnBrk="1" hangingPunct="1">
              <a:lnSpc>
                <a:spcPct val="80000"/>
              </a:lnSpc>
            </a:pPr>
            <a:endParaRPr lang="en-US" sz="1800" dirty="0" smtClean="0">
              <a:latin typeface="Calibri" pitchFamily="34" charset="0"/>
              <a:cs typeface="Calibri" pitchFamily="34" charset="0"/>
            </a:endParaRPr>
          </a:p>
          <a:p>
            <a:pPr eaLnBrk="1" hangingPunct="1">
              <a:lnSpc>
                <a:spcPct val="80000"/>
              </a:lnSpc>
            </a:pPr>
            <a:r>
              <a:rPr lang="en-US" sz="1800" dirty="0" smtClean="0">
                <a:latin typeface="Calibri" pitchFamily="34" charset="0"/>
                <a:cs typeface="Calibri" pitchFamily="34" charset="0"/>
              </a:rPr>
              <a:t>Process </a:t>
            </a:r>
            <a:r>
              <a:rPr lang="en-US" sz="1800" dirty="0">
                <a:latin typeface="Calibri" pitchFamily="34" charset="0"/>
                <a:cs typeface="Calibri" pitchFamily="34" charset="0"/>
              </a:rPr>
              <a:t>Zone Stress observed from the DFIT was slightly high (~ </a:t>
            </a:r>
            <a:r>
              <a:rPr lang="en-US" sz="1800" dirty="0" smtClean="0">
                <a:latin typeface="Calibri" pitchFamily="34" charset="0"/>
                <a:cs typeface="Calibri" pitchFamily="34" charset="0"/>
              </a:rPr>
              <a:t>1660 </a:t>
            </a:r>
            <a:r>
              <a:rPr lang="en-US" sz="1800" dirty="0">
                <a:latin typeface="Calibri" pitchFamily="34" charset="0"/>
                <a:cs typeface="Calibri" pitchFamily="34" charset="0"/>
              </a:rPr>
              <a:t>psi or </a:t>
            </a:r>
            <a:r>
              <a:rPr lang="en-US" sz="1800" dirty="0" smtClean="0">
                <a:latin typeface="Calibri" pitchFamily="34" charset="0"/>
                <a:cs typeface="Calibri" pitchFamily="34" charset="0"/>
              </a:rPr>
              <a:t>0.16 </a:t>
            </a:r>
            <a:r>
              <a:rPr lang="en-US" sz="1800" dirty="0">
                <a:latin typeface="Calibri" pitchFamily="34" charset="0"/>
                <a:cs typeface="Calibri" pitchFamily="34" charset="0"/>
              </a:rPr>
              <a:t>psi/</a:t>
            </a:r>
            <a:r>
              <a:rPr lang="en-US" sz="1800" dirty="0" err="1">
                <a:latin typeface="Calibri" pitchFamily="34" charset="0"/>
                <a:cs typeface="Calibri" pitchFamily="34" charset="0"/>
              </a:rPr>
              <a:t>ft</a:t>
            </a:r>
            <a:r>
              <a:rPr lang="en-US" sz="1800" dirty="0">
                <a:latin typeface="Calibri" pitchFamily="34" charset="0"/>
                <a:cs typeface="Calibri" pitchFamily="34" charset="0"/>
              </a:rPr>
              <a:t>). Please refer to SPE 107971 &amp; 123581 for information on high Process Zone Stress</a:t>
            </a:r>
          </a:p>
          <a:p>
            <a:pPr eaLnBrk="1" hangingPunct="1">
              <a:lnSpc>
                <a:spcPct val="80000"/>
              </a:lnSpc>
            </a:pPr>
            <a:endParaRPr lang="en-US" sz="1800" dirty="0">
              <a:latin typeface="Calibri" pitchFamily="34" charset="0"/>
              <a:cs typeface="Calibri" pitchFamily="34" charset="0"/>
            </a:endParaRPr>
          </a:p>
          <a:p>
            <a:pPr eaLnBrk="1" hangingPunct="1">
              <a:lnSpc>
                <a:spcPct val="80000"/>
              </a:lnSpc>
            </a:pPr>
            <a:r>
              <a:rPr lang="en-US" sz="1800" dirty="0">
                <a:latin typeface="Calibri" pitchFamily="34" charset="0"/>
                <a:cs typeface="Calibri" pitchFamily="34" charset="0"/>
              </a:rPr>
              <a:t>After-closure </a:t>
            </a:r>
            <a:r>
              <a:rPr lang="en-US" sz="1800" dirty="0" err="1">
                <a:latin typeface="Calibri" pitchFamily="34" charset="0"/>
                <a:cs typeface="Calibri" pitchFamily="34" charset="0"/>
              </a:rPr>
              <a:t>pseudolinear</a:t>
            </a:r>
            <a:r>
              <a:rPr lang="en-US" sz="1800" dirty="0">
                <a:latin typeface="Calibri" pitchFamily="34" charset="0"/>
                <a:cs typeface="Calibri" pitchFamily="34" charset="0"/>
              </a:rPr>
              <a:t> was observed during shut-in. </a:t>
            </a:r>
            <a:r>
              <a:rPr lang="en-US" sz="1800" dirty="0" smtClean="0">
                <a:latin typeface="Calibri" pitchFamily="34" charset="0"/>
                <a:cs typeface="Calibri" pitchFamily="34" charset="0"/>
              </a:rPr>
              <a:t>Thus, Pore </a:t>
            </a:r>
            <a:r>
              <a:rPr lang="en-US" sz="1800" dirty="0">
                <a:latin typeface="Calibri" pitchFamily="34" charset="0"/>
                <a:cs typeface="Calibri" pitchFamily="34" charset="0"/>
              </a:rPr>
              <a:t>pressure was determined from after-closure </a:t>
            </a:r>
            <a:r>
              <a:rPr lang="en-US" sz="1800" dirty="0" err="1">
                <a:latin typeface="Calibri" pitchFamily="34" charset="0"/>
                <a:cs typeface="Calibri" pitchFamily="34" charset="0"/>
              </a:rPr>
              <a:t>pseudolinear</a:t>
            </a:r>
            <a:r>
              <a:rPr lang="en-US" sz="1800" dirty="0">
                <a:latin typeface="Calibri" pitchFamily="34" charset="0"/>
                <a:cs typeface="Calibri" pitchFamily="34" charset="0"/>
              </a:rPr>
              <a:t> flow analysis. It was estimated to be P</a:t>
            </a:r>
            <a:r>
              <a:rPr lang="en-US" sz="1800" baseline="-25000" dirty="0">
                <a:latin typeface="Calibri" pitchFamily="34" charset="0"/>
                <a:cs typeface="Calibri" pitchFamily="34" charset="0"/>
              </a:rPr>
              <a:t>R</a:t>
            </a:r>
            <a:r>
              <a:rPr lang="en-US" sz="1800" dirty="0">
                <a:latin typeface="Calibri" pitchFamily="34" charset="0"/>
                <a:cs typeface="Calibri" pitchFamily="34" charset="0"/>
              </a:rPr>
              <a:t> ~ </a:t>
            </a:r>
            <a:r>
              <a:rPr lang="en-US" sz="1800" dirty="0" smtClean="0">
                <a:latin typeface="Calibri" pitchFamily="34" charset="0"/>
                <a:cs typeface="Calibri" pitchFamily="34" charset="0"/>
              </a:rPr>
              <a:t>5,316 </a:t>
            </a:r>
            <a:r>
              <a:rPr lang="en-US" sz="1800" dirty="0">
                <a:latin typeface="Calibri" pitchFamily="34" charset="0"/>
                <a:cs typeface="Calibri" pitchFamily="34" charset="0"/>
              </a:rPr>
              <a:t>psi (</a:t>
            </a:r>
            <a:r>
              <a:rPr lang="en-US" sz="1800" dirty="0" smtClean="0">
                <a:latin typeface="Calibri" pitchFamily="34" charset="0"/>
                <a:cs typeface="Calibri" pitchFamily="34" charset="0"/>
              </a:rPr>
              <a:t>0.50 </a:t>
            </a:r>
            <a:r>
              <a:rPr lang="en-US" sz="1800" dirty="0">
                <a:latin typeface="Calibri" pitchFamily="34" charset="0"/>
                <a:cs typeface="Calibri" pitchFamily="34" charset="0"/>
              </a:rPr>
              <a:t>psi/</a:t>
            </a:r>
            <a:r>
              <a:rPr lang="en-US" sz="1800" dirty="0" err="1">
                <a:latin typeface="Calibri" pitchFamily="34" charset="0"/>
                <a:cs typeface="Calibri" pitchFamily="34" charset="0"/>
              </a:rPr>
              <a:t>ft</a:t>
            </a:r>
            <a:r>
              <a:rPr lang="en-US" sz="1800" dirty="0">
                <a:latin typeface="Calibri" pitchFamily="34" charset="0"/>
                <a:cs typeface="Calibri" pitchFamily="34" charset="0"/>
              </a:rPr>
              <a:t>)</a:t>
            </a:r>
          </a:p>
          <a:p>
            <a:pPr eaLnBrk="1" hangingPunct="1">
              <a:lnSpc>
                <a:spcPct val="80000"/>
              </a:lnSpc>
            </a:pPr>
            <a:endParaRPr lang="en-US" sz="1800" dirty="0">
              <a:latin typeface="Calibri" pitchFamily="34" charset="0"/>
              <a:cs typeface="Calibri" pitchFamily="34" charset="0"/>
            </a:endParaRPr>
          </a:p>
          <a:p>
            <a:pPr>
              <a:lnSpc>
                <a:spcPct val="80000"/>
              </a:lnSpc>
            </a:pPr>
            <a:r>
              <a:rPr lang="en-US" sz="1800" dirty="0">
                <a:latin typeface="Calibri" pitchFamily="34" charset="0"/>
                <a:cs typeface="Calibri" pitchFamily="34" charset="0"/>
              </a:rPr>
              <a:t>After-closure  </a:t>
            </a:r>
            <a:r>
              <a:rPr lang="en-US" sz="1800" dirty="0" err="1">
                <a:latin typeface="Calibri" pitchFamily="34" charset="0"/>
                <a:cs typeface="Calibri" pitchFamily="34" charset="0"/>
              </a:rPr>
              <a:t>pseudoradial</a:t>
            </a:r>
            <a:r>
              <a:rPr lang="en-US" sz="1800" dirty="0">
                <a:latin typeface="Calibri" pitchFamily="34" charset="0"/>
                <a:cs typeface="Calibri" pitchFamily="34" charset="0"/>
              </a:rPr>
              <a:t> flow was NOT observed during shut-in. Hence only an UPPER LIMIT for </a:t>
            </a:r>
            <a:r>
              <a:rPr lang="en-US" sz="1800" dirty="0" err="1">
                <a:latin typeface="Calibri" pitchFamily="34" charset="0"/>
                <a:cs typeface="Calibri" pitchFamily="34" charset="0"/>
              </a:rPr>
              <a:t>kh</a:t>
            </a:r>
            <a:r>
              <a:rPr lang="en-US" sz="1800" dirty="0">
                <a:latin typeface="Calibri" pitchFamily="34" charset="0"/>
                <a:cs typeface="Calibri" pitchFamily="34" charset="0"/>
              </a:rPr>
              <a:t> could be </a:t>
            </a:r>
            <a:r>
              <a:rPr lang="en-US" sz="1800" dirty="0" smtClean="0">
                <a:latin typeface="Calibri" pitchFamily="34" charset="0"/>
                <a:cs typeface="Calibri" pitchFamily="34" charset="0"/>
              </a:rPr>
              <a:t>obtained. Thus, </a:t>
            </a:r>
            <a:r>
              <a:rPr lang="en-US" sz="1800" dirty="0" err="1" smtClean="0">
                <a:latin typeface="Calibri" pitchFamily="34" charset="0"/>
                <a:cs typeface="Calibri" pitchFamily="34" charset="0"/>
              </a:rPr>
              <a:t>kh</a:t>
            </a:r>
            <a:r>
              <a:rPr lang="en-US" sz="1800" dirty="0" smtClean="0">
                <a:latin typeface="Calibri" pitchFamily="34" charset="0"/>
                <a:cs typeface="Calibri" pitchFamily="34" charset="0"/>
              </a:rPr>
              <a:t> &lt; 1.06 </a:t>
            </a:r>
            <a:r>
              <a:rPr lang="en-US" sz="1800" dirty="0">
                <a:latin typeface="Calibri" pitchFamily="34" charset="0"/>
                <a:cs typeface="Calibri" pitchFamily="34" charset="0"/>
              </a:rPr>
              <a:t>md-ft. </a:t>
            </a:r>
            <a:endParaRPr lang="en-US" sz="1800" dirty="0" smtClean="0">
              <a:latin typeface="Calibri" pitchFamily="34" charset="0"/>
              <a:cs typeface="Calibri" pitchFamily="34" charset="0"/>
            </a:endParaRPr>
          </a:p>
          <a:p>
            <a:pPr lvl="1">
              <a:lnSpc>
                <a:spcPct val="80000"/>
              </a:lnSpc>
            </a:pPr>
            <a:r>
              <a:rPr lang="en-US" sz="1800" dirty="0" smtClean="0">
                <a:latin typeface="Calibri" pitchFamily="34" charset="0"/>
                <a:cs typeface="Calibri" pitchFamily="34" charset="0"/>
              </a:rPr>
              <a:t>From </a:t>
            </a:r>
            <a:r>
              <a:rPr lang="en-US" sz="1800" dirty="0">
                <a:latin typeface="Calibri" pitchFamily="34" charset="0"/>
                <a:cs typeface="Calibri" pitchFamily="34" charset="0"/>
              </a:rPr>
              <a:t>calibrated before-closure analysis </a:t>
            </a:r>
            <a:r>
              <a:rPr lang="en-US" sz="1800" dirty="0" smtClean="0">
                <a:latin typeface="Calibri" pitchFamily="34" charset="0"/>
                <a:cs typeface="Calibri" pitchFamily="34" charset="0"/>
              </a:rPr>
              <a:t>permeability </a:t>
            </a:r>
            <a:r>
              <a:rPr lang="en-US" sz="1800" dirty="0">
                <a:latin typeface="Calibri" pitchFamily="34" charset="0"/>
                <a:cs typeface="Calibri" pitchFamily="34" charset="0"/>
              </a:rPr>
              <a:t>was estimated to be </a:t>
            </a:r>
            <a:r>
              <a:rPr lang="en-US" sz="1800" dirty="0" smtClean="0">
                <a:latin typeface="Calibri" pitchFamily="34" charset="0"/>
                <a:cs typeface="Calibri" pitchFamily="34" charset="0"/>
              </a:rPr>
              <a:t>0.011 md (Thus, </a:t>
            </a:r>
            <a:r>
              <a:rPr lang="en-US" sz="1800" dirty="0" err="1" smtClean="0">
                <a:latin typeface="Calibri" pitchFamily="34" charset="0"/>
                <a:cs typeface="Calibri" pitchFamily="34" charset="0"/>
              </a:rPr>
              <a:t>kh</a:t>
            </a:r>
            <a:r>
              <a:rPr lang="en-US" sz="1800" dirty="0" smtClean="0">
                <a:latin typeface="Calibri" pitchFamily="34" charset="0"/>
                <a:cs typeface="Calibri" pitchFamily="34" charset="0"/>
              </a:rPr>
              <a:t> =~ 0.011 * 40 = 0.44 md-</a:t>
            </a:r>
            <a:r>
              <a:rPr lang="en-US" sz="1800" dirty="0" err="1" smtClean="0">
                <a:latin typeface="Calibri" pitchFamily="34" charset="0"/>
                <a:cs typeface="Calibri" pitchFamily="34" charset="0"/>
              </a:rPr>
              <a:t>ft</a:t>
            </a:r>
            <a:r>
              <a:rPr lang="en-US" sz="1800" dirty="0" smtClean="0">
                <a:latin typeface="Calibri" pitchFamily="34" charset="0"/>
                <a:cs typeface="Calibri" pitchFamily="34" charset="0"/>
              </a:rPr>
              <a:t>).</a:t>
            </a:r>
            <a:endParaRPr lang="en-US" sz="1800" dirty="0">
              <a:latin typeface="Calibri" pitchFamily="34" charset="0"/>
              <a:cs typeface="Calibri" pitchFamily="34" charset="0"/>
            </a:endParaRPr>
          </a:p>
          <a:p>
            <a:endParaRPr lang="en-US" dirty="0">
              <a:latin typeface="Calibri" pitchFamily="34" charset="0"/>
              <a:cs typeface="Calibri" pitchFamily="34" charset="0"/>
            </a:endParaRPr>
          </a:p>
        </p:txBody>
      </p:sp>
    </p:spTree>
    <p:extLst>
      <p:ext uri="{BB962C8B-B14F-4D97-AF65-F5344CB8AC3E}">
        <p14:creationId xmlns:p14="http://schemas.microsoft.com/office/powerpoint/2010/main" val="913716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smtClean="0">
                <a:latin typeface="Calibri" pitchFamily="34" charset="0"/>
                <a:cs typeface="Calibri" pitchFamily="34" charset="0"/>
              </a:rPr>
              <a:t>General Information</a:t>
            </a:r>
            <a:endParaRPr lang="en-US" sz="3200" dirty="0">
              <a:latin typeface="Calibri" pitchFamily="34" charset="0"/>
              <a:cs typeface="Calibri" pitchFamily="34" charset="0"/>
            </a:endParaRPr>
          </a:p>
        </p:txBody>
      </p:sp>
      <p:sp>
        <p:nvSpPr>
          <p:cNvPr id="4" name="Content Placeholder 3"/>
          <p:cNvSpPr>
            <a:spLocks noGrp="1"/>
          </p:cNvSpPr>
          <p:nvPr>
            <p:ph idx="1"/>
          </p:nvPr>
        </p:nvSpPr>
        <p:spPr/>
        <p:txBody>
          <a:bodyPr/>
          <a:lstStyle/>
          <a:p>
            <a:r>
              <a:rPr lang="en-US" dirty="0" err="1" smtClean="0">
                <a:latin typeface="Calibri" pitchFamily="34" charset="0"/>
                <a:cs typeface="Calibri" pitchFamily="34" charset="0"/>
              </a:rPr>
              <a:t>Shublik</a:t>
            </a:r>
            <a:r>
              <a:rPr lang="en-US" dirty="0" smtClean="0">
                <a:latin typeface="Calibri" pitchFamily="34" charset="0"/>
                <a:cs typeface="Calibri" pitchFamily="34" charset="0"/>
              </a:rPr>
              <a:t> Shale Formation</a:t>
            </a:r>
          </a:p>
          <a:p>
            <a:r>
              <a:rPr lang="en-US" dirty="0" smtClean="0">
                <a:latin typeface="Calibri" pitchFamily="34" charset="0"/>
                <a:cs typeface="Calibri" pitchFamily="34" charset="0"/>
              </a:rPr>
              <a:t>Vertical Cemented Well</a:t>
            </a:r>
          </a:p>
          <a:p>
            <a:r>
              <a:rPr lang="en-US" dirty="0" smtClean="0">
                <a:latin typeface="Calibri" pitchFamily="34" charset="0"/>
                <a:cs typeface="Calibri" pitchFamily="34" charset="0"/>
              </a:rPr>
              <a:t>Perforations 10605 – 10620 </a:t>
            </a:r>
            <a:r>
              <a:rPr lang="en-US" dirty="0" err="1" smtClean="0">
                <a:latin typeface="Calibri" pitchFamily="34" charset="0"/>
                <a:cs typeface="Calibri" pitchFamily="34" charset="0"/>
              </a:rPr>
              <a:t>ft</a:t>
            </a:r>
            <a:endParaRPr lang="en-US" dirty="0" smtClean="0">
              <a:latin typeface="Calibri" pitchFamily="34" charset="0"/>
              <a:cs typeface="Calibri" pitchFamily="34" charset="0"/>
            </a:endParaRPr>
          </a:p>
          <a:p>
            <a:r>
              <a:rPr lang="en-US" dirty="0" smtClean="0">
                <a:latin typeface="Calibri" pitchFamily="34" charset="0"/>
                <a:cs typeface="Calibri" pitchFamily="34" charset="0"/>
              </a:rPr>
              <a:t>Wellbore Fluid – 9.8 </a:t>
            </a:r>
            <a:r>
              <a:rPr lang="en-US" dirty="0" err="1" smtClean="0">
                <a:latin typeface="Calibri" pitchFamily="34" charset="0"/>
                <a:cs typeface="Calibri" pitchFamily="34" charset="0"/>
              </a:rPr>
              <a:t>lb</a:t>
            </a:r>
            <a:r>
              <a:rPr lang="en-US" dirty="0" smtClean="0">
                <a:latin typeface="Calibri" pitchFamily="34" charset="0"/>
                <a:cs typeface="Calibri" pitchFamily="34" charset="0"/>
              </a:rPr>
              <a:t>/gal water</a:t>
            </a:r>
          </a:p>
          <a:p>
            <a:r>
              <a:rPr lang="en-US" dirty="0" smtClean="0">
                <a:latin typeface="Calibri" pitchFamily="34" charset="0"/>
                <a:cs typeface="Calibri" pitchFamily="34" charset="0"/>
              </a:rPr>
              <a:t>DFIT Fluid – 9.8 </a:t>
            </a:r>
            <a:r>
              <a:rPr lang="en-US" dirty="0" err="1" smtClean="0">
                <a:latin typeface="Calibri" pitchFamily="34" charset="0"/>
                <a:cs typeface="Calibri" pitchFamily="34" charset="0"/>
              </a:rPr>
              <a:t>lb</a:t>
            </a:r>
            <a:r>
              <a:rPr lang="en-US" dirty="0" smtClean="0">
                <a:latin typeface="Calibri" pitchFamily="34" charset="0"/>
                <a:cs typeface="Calibri" pitchFamily="34" charset="0"/>
              </a:rPr>
              <a:t>/gal water</a:t>
            </a:r>
          </a:p>
          <a:p>
            <a:r>
              <a:rPr lang="en-US" dirty="0" smtClean="0">
                <a:latin typeface="Calibri" pitchFamily="34" charset="0"/>
                <a:cs typeface="Calibri" pitchFamily="34" charset="0"/>
              </a:rPr>
              <a:t>BHT ~ 200°F </a:t>
            </a:r>
          </a:p>
          <a:p>
            <a:r>
              <a:rPr lang="en-US" dirty="0" smtClean="0">
                <a:latin typeface="Calibri" pitchFamily="34" charset="0"/>
                <a:cs typeface="Calibri" pitchFamily="34" charset="0"/>
              </a:rPr>
              <a:t>Net Pay ~ 40 </a:t>
            </a:r>
            <a:r>
              <a:rPr lang="en-US" dirty="0" err="1" smtClean="0">
                <a:latin typeface="Calibri" pitchFamily="34" charset="0"/>
                <a:cs typeface="Calibri" pitchFamily="34" charset="0"/>
              </a:rPr>
              <a:t>ft</a:t>
            </a:r>
            <a:endParaRPr lang="en-US" dirty="0">
              <a:latin typeface="Calibri" pitchFamily="34" charset="0"/>
              <a:cs typeface="Calibri" pitchFamily="34" charset="0"/>
            </a:endParaRPr>
          </a:p>
        </p:txBody>
      </p:sp>
    </p:spTree>
    <p:extLst>
      <p:ext uri="{BB962C8B-B14F-4D97-AF65-F5344CB8AC3E}">
        <p14:creationId xmlns:p14="http://schemas.microsoft.com/office/powerpoint/2010/main" val="26366958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ShaleXpert</a:t>
            </a:r>
            <a:endParaRPr lang="en-US" dirty="0"/>
          </a:p>
        </p:txBody>
      </p:sp>
      <p:grpSp>
        <p:nvGrpSpPr>
          <p:cNvPr id="5" name="Group 4"/>
          <p:cNvGrpSpPr/>
          <p:nvPr/>
        </p:nvGrpSpPr>
        <p:grpSpPr>
          <a:xfrm>
            <a:off x="-4022" y="1287556"/>
            <a:ext cx="9144000" cy="4593465"/>
            <a:chOff x="-4022" y="1287556"/>
            <a:chExt cx="9144000" cy="4593465"/>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2" y="1287556"/>
              <a:ext cx="9144000" cy="459346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Left Brace 2"/>
            <p:cNvSpPr/>
            <p:nvPr/>
          </p:nvSpPr>
          <p:spPr>
            <a:xfrm>
              <a:off x="1472184" y="1801368"/>
              <a:ext cx="91440" cy="265176"/>
            </a:xfrm>
            <a:prstGeom prst="leftBrace">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p:cNvSpPr txBox="1"/>
            <p:nvPr/>
          </p:nvSpPr>
          <p:spPr>
            <a:xfrm>
              <a:off x="923544" y="1769364"/>
              <a:ext cx="567784" cy="276999"/>
            </a:xfrm>
            <a:prstGeom prst="rect">
              <a:avLst/>
            </a:prstGeom>
            <a:noFill/>
          </p:spPr>
          <p:txBody>
            <a:bodyPr wrap="none" rtlCol="0">
              <a:spAutoFit/>
            </a:bodyPr>
            <a:lstStyle/>
            <a:p>
              <a:r>
                <a:rPr lang="en-US" sz="1200" b="1" dirty="0" err="1" smtClean="0"/>
                <a:t>Perfs</a:t>
              </a:r>
              <a:endParaRPr lang="en-US" sz="1200" b="1" dirty="0"/>
            </a:p>
          </p:txBody>
        </p:sp>
      </p:grpSp>
    </p:spTree>
    <p:extLst>
      <p:ext uri="{BB962C8B-B14F-4D97-AF65-F5344CB8AC3E}">
        <p14:creationId xmlns:p14="http://schemas.microsoft.com/office/powerpoint/2010/main" val="5809999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rotWithShape="1">
          <a:blip r:embed="rId3">
            <a:extLst>
              <a:ext uri="{28A0092B-C50C-407E-A947-70E740481C1C}">
                <a14:useLocalDpi xmlns:a14="http://schemas.microsoft.com/office/drawing/2010/main" val="0"/>
              </a:ext>
            </a:extLst>
          </a:blip>
          <a:srcRect b="8082"/>
          <a:stretch/>
        </p:blipFill>
        <p:spPr>
          <a:xfrm>
            <a:off x="124805" y="448887"/>
            <a:ext cx="8819690" cy="5735782"/>
          </a:xfrm>
          <a:ln>
            <a:solidFill>
              <a:schemeClr val="tx1"/>
            </a:solidFill>
          </a:ln>
        </p:spPr>
      </p:pic>
    </p:spTree>
    <p:extLst>
      <p:ext uri="{BB962C8B-B14F-4D97-AF65-F5344CB8AC3E}">
        <p14:creationId xmlns:p14="http://schemas.microsoft.com/office/powerpoint/2010/main" val="3557937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3">
            <a:extLst>
              <a:ext uri="{28A0092B-C50C-407E-A947-70E740481C1C}">
                <a14:useLocalDpi xmlns:a14="http://schemas.microsoft.com/office/drawing/2010/main" val="0"/>
              </a:ext>
            </a:extLst>
          </a:blip>
          <a:srcRect b="8927"/>
          <a:stretch/>
        </p:blipFill>
        <p:spPr>
          <a:xfrm>
            <a:off x="490451" y="623888"/>
            <a:ext cx="8304413" cy="5527530"/>
          </a:xfrm>
          <a:ln>
            <a:solidFill>
              <a:schemeClr val="tx1"/>
            </a:solidFill>
          </a:ln>
        </p:spPr>
      </p:pic>
    </p:spTree>
    <p:extLst>
      <p:ext uri="{BB962C8B-B14F-4D97-AF65-F5344CB8AC3E}">
        <p14:creationId xmlns:p14="http://schemas.microsoft.com/office/powerpoint/2010/main" val="9609028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b="8344"/>
          <a:stretch/>
        </p:blipFill>
        <p:spPr>
          <a:xfrm>
            <a:off x="502920" y="630238"/>
            <a:ext cx="8211311" cy="5578537"/>
          </a:xfrm>
          <a:ln>
            <a:solidFill>
              <a:schemeClr val="tx1"/>
            </a:solidFill>
          </a:ln>
        </p:spPr>
      </p:pic>
    </p:spTree>
    <p:extLst>
      <p:ext uri="{BB962C8B-B14F-4D97-AF65-F5344CB8AC3E}">
        <p14:creationId xmlns:p14="http://schemas.microsoft.com/office/powerpoint/2010/main" val="28072224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3">
            <a:extLst>
              <a:ext uri="{28A0092B-C50C-407E-A947-70E740481C1C}">
                <a14:useLocalDpi xmlns:a14="http://schemas.microsoft.com/office/drawing/2010/main" val="0"/>
              </a:ext>
            </a:extLst>
          </a:blip>
          <a:srcRect b="8402"/>
          <a:stretch/>
        </p:blipFill>
        <p:spPr>
          <a:xfrm>
            <a:off x="548640" y="566929"/>
            <a:ext cx="7946136" cy="5641848"/>
          </a:xfrm>
          <a:ln>
            <a:solidFill>
              <a:schemeClr val="tx1"/>
            </a:solidFill>
          </a:ln>
        </p:spPr>
      </p:pic>
    </p:spTree>
    <p:extLst>
      <p:ext uri="{BB962C8B-B14F-4D97-AF65-F5344CB8AC3E}">
        <p14:creationId xmlns:p14="http://schemas.microsoft.com/office/powerpoint/2010/main" val="33508257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b="8834"/>
          <a:stretch/>
        </p:blipFill>
        <p:spPr>
          <a:xfrm>
            <a:off x="594360" y="777240"/>
            <a:ext cx="7927848" cy="5394959"/>
          </a:xfrm>
          <a:ln>
            <a:solidFill>
              <a:schemeClr val="tx1"/>
            </a:solidFill>
          </a:ln>
        </p:spPr>
      </p:pic>
    </p:spTree>
    <p:extLst>
      <p:ext uri="{BB962C8B-B14F-4D97-AF65-F5344CB8AC3E}">
        <p14:creationId xmlns:p14="http://schemas.microsoft.com/office/powerpoint/2010/main" val="24441437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3">
            <a:extLst>
              <a:ext uri="{28A0092B-C50C-407E-A947-70E740481C1C}">
                <a14:useLocalDpi xmlns:a14="http://schemas.microsoft.com/office/drawing/2010/main" val="0"/>
              </a:ext>
            </a:extLst>
          </a:blip>
          <a:srcRect b="8413"/>
          <a:stretch/>
        </p:blipFill>
        <p:spPr>
          <a:xfrm>
            <a:off x="530352" y="676275"/>
            <a:ext cx="8101584" cy="5477637"/>
          </a:xfrm>
          <a:ln>
            <a:solidFill>
              <a:schemeClr val="tx1"/>
            </a:solidFill>
          </a:ln>
        </p:spPr>
      </p:pic>
    </p:spTree>
    <p:extLst>
      <p:ext uri="{BB962C8B-B14F-4D97-AF65-F5344CB8AC3E}">
        <p14:creationId xmlns:p14="http://schemas.microsoft.com/office/powerpoint/2010/main" val="36597809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halliburton 2011 color palette">
      <a:dk1>
        <a:sysClr val="windowText" lastClr="000000"/>
      </a:dk1>
      <a:lt1>
        <a:sysClr val="window" lastClr="FFFFFF"/>
      </a:lt1>
      <a:dk2>
        <a:srgbClr val="7F7F7F"/>
      </a:dk2>
      <a:lt2>
        <a:srgbClr val="D8D8D8"/>
      </a:lt2>
      <a:accent1>
        <a:srgbClr val="CC0A2F"/>
      </a:accent1>
      <a:accent2>
        <a:srgbClr val="8E0000"/>
      </a:accent2>
      <a:accent3>
        <a:srgbClr val="FF6600"/>
      </a:accent3>
      <a:accent4>
        <a:srgbClr val="008000"/>
      </a:accent4>
      <a:accent5>
        <a:srgbClr val="0033CC"/>
      </a:accent5>
      <a:accent6>
        <a:srgbClr val="EEB500"/>
      </a:accent6>
      <a:hlink>
        <a:srgbClr val="0070C0"/>
      </a:hlink>
      <a:folHlink>
        <a:srgbClr val="92D05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28575">
          <a:solidFill>
            <a:srgbClr val="C00000"/>
          </a:solidFill>
        </a:ln>
      </a:spPr>
      <a:bodyPr rtlCol="0" anchor="ctr"/>
      <a:lstStyle>
        <a:defPPr algn="ctr">
          <a:defRPr dirty="0" err="1" smtClean="0">
            <a:solidFill>
              <a:schemeClr val="tx1"/>
            </a:solidFill>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A77FC0EA97D2041BFDF7421B1DCA700" ma:contentTypeVersion="14" ma:contentTypeDescription="Create a new document." ma:contentTypeScope="" ma:versionID="4d671ce28fcc8db05849f288d506af22">
  <xsd:schema xmlns:xsd="http://www.w3.org/2001/XMLSchema" xmlns:xs="http://www.w3.org/2001/XMLSchema" xmlns:p="http://schemas.microsoft.com/office/2006/metadata/properties" xmlns:ns2="36620a0f-9544-4c16-8d33-3543000407f5" xmlns:ns3="20093c4f-14af-4980-b708-d2dd3420b9c6" targetNamespace="http://schemas.microsoft.com/office/2006/metadata/properties" ma:root="true" ma:fieldsID="168cc6fbf8d6e6f4846569bb2f02a81c" ns2:_="" ns3:_="">
    <xsd:import namespace="36620a0f-9544-4c16-8d33-3543000407f5"/>
    <xsd:import namespace="20093c4f-14af-4980-b708-d2dd3420b9c6"/>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2:MediaServiceLocation"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6620a0f-9544-4c16-8d33-3543000407f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604953c5-c4ca-46ca-ba6c-823eb4fe069d" ma:termSetId="09814cd3-568e-fe90-9814-8d621ff8fb84" ma:anchorId="fba54fb3-c3e1-fe81-a776-ca4b69148c4d" ma:open="true" ma:isKeyword="false">
      <xsd:complexType>
        <xsd:sequence>
          <xsd:element ref="pc:Terms" minOccurs="0" maxOccurs="1"/>
        </xsd:sequence>
      </xsd:complexType>
    </xsd:element>
    <xsd:element name="MediaServiceLocation" ma:index="20" nillable="true" ma:displayName="Location" ma:indexed="true" ma:internalName="MediaServiceLocation"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0093c4f-14af-4980-b708-d2dd3420b9c6"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36620a0f-9544-4c16-8d33-3543000407f5">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61E56A7B-FE51-4567-8EFE-425FD11BF4B0}"/>
</file>

<file path=customXml/itemProps2.xml><?xml version="1.0" encoding="utf-8"?>
<ds:datastoreItem xmlns:ds="http://schemas.openxmlformats.org/officeDocument/2006/customXml" ds:itemID="{7E3A3635-3038-4255-AD54-AF86A87855BC}"/>
</file>

<file path=customXml/itemProps3.xml><?xml version="1.0" encoding="utf-8"?>
<ds:datastoreItem xmlns:ds="http://schemas.openxmlformats.org/officeDocument/2006/customXml" ds:itemID="{C34EFEEB-28E2-4BE7-A171-284FAC20FF3D}"/>
</file>

<file path=docProps/app.xml><?xml version="1.0" encoding="utf-8"?>
<Properties xmlns="http://schemas.openxmlformats.org/officeDocument/2006/extended-properties" xmlns:vt="http://schemas.openxmlformats.org/officeDocument/2006/docPropsVTypes">
  <TotalTime>1196</TotalTime>
  <Words>1234</Words>
  <Application>Microsoft Office PowerPoint</Application>
  <PresentationFormat>On-screen Show (4:3)</PresentationFormat>
  <Paragraphs>87</Paragraphs>
  <Slides>12</Slides>
  <Notes>8</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Great Bear Petroleum LLC</vt:lpstr>
      <vt:lpstr>General Information</vt:lpstr>
      <vt:lpstr>ShaleXpert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Summary (contd..)</vt:lpstr>
    </vt:vector>
  </TitlesOfParts>
  <Company>Halliburton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24pt Arial Bold</dc:title>
  <dc:creator>Erle P. Halliburton</dc:creator>
  <cp:lastModifiedBy>Erle P. Halliburton</cp:lastModifiedBy>
  <cp:revision>132</cp:revision>
  <dcterms:created xsi:type="dcterms:W3CDTF">2011-01-24T20:43:28Z</dcterms:created>
  <dcterms:modified xsi:type="dcterms:W3CDTF">2012-10-31T19:53:50Z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0x0101002A77FC0EA97D2041BFDF7421B1DCA700</vt:lpwstr>
  </property>
</Properties>
</file>

<file path=docProps/thumbnail.jpeg>
</file>